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4.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5.xml" ContentType="application/vnd.openxmlformats-officedocument.presentationml.tags+xml"/>
  <Override PartName="/ppt/notesSlides/notesSlide36.xml" ContentType="application/vnd.openxmlformats-officedocument.presentationml.notesSlide+xml"/>
  <Override PartName="/ppt/tags/tag26.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7.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28.xml" ContentType="application/vnd.openxmlformats-officedocument.presentationml.tags+xml"/>
  <Override PartName="/ppt/notesSlides/notesSlide43.xml" ContentType="application/vnd.openxmlformats-officedocument.presentationml.notesSlide+xml"/>
  <Override PartName="/ppt/tags/tag29.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30.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31.xml" ContentType="application/vnd.openxmlformats-officedocument.presentationml.tags+xml"/>
  <Override PartName="/ppt/notesSlides/notesSlide51.xml" ContentType="application/vnd.openxmlformats-officedocument.presentationml.notesSlide+xml"/>
  <Override PartName="/ppt/tags/tag3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33.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3"/>
  </p:notesMasterIdLst>
  <p:handoutMasterIdLst>
    <p:handoutMasterId r:id="rId64"/>
  </p:handoutMasterIdLst>
  <p:sldIdLst>
    <p:sldId id="385" r:id="rId5"/>
    <p:sldId id="329" r:id="rId6"/>
    <p:sldId id="314" r:id="rId7"/>
    <p:sldId id="466" r:id="rId8"/>
    <p:sldId id="353" r:id="rId9"/>
    <p:sldId id="354" r:id="rId10"/>
    <p:sldId id="357" r:id="rId11"/>
    <p:sldId id="411" r:id="rId12"/>
    <p:sldId id="412" r:id="rId13"/>
    <p:sldId id="352" r:id="rId14"/>
    <p:sldId id="363" r:id="rId15"/>
    <p:sldId id="316" r:id="rId16"/>
    <p:sldId id="440" r:id="rId17"/>
    <p:sldId id="420" r:id="rId18"/>
    <p:sldId id="451" r:id="rId19"/>
    <p:sldId id="452" r:id="rId20"/>
    <p:sldId id="421" r:id="rId21"/>
    <p:sldId id="422" r:id="rId22"/>
    <p:sldId id="345" r:id="rId23"/>
    <p:sldId id="441" r:id="rId24"/>
    <p:sldId id="423" r:id="rId25"/>
    <p:sldId id="453" r:id="rId26"/>
    <p:sldId id="454" r:id="rId27"/>
    <p:sldId id="424" r:id="rId28"/>
    <p:sldId id="428" r:id="rId29"/>
    <p:sldId id="332" r:id="rId30"/>
    <p:sldId id="439" r:id="rId31"/>
    <p:sldId id="417" r:id="rId32"/>
    <p:sldId id="448" r:id="rId33"/>
    <p:sldId id="449" r:id="rId34"/>
    <p:sldId id="450" r:id="rId35"/>
    <p:sldId id="418" r:id="rId36"/>
    <p:sldId id="419" r:id="rId37"/>
    <p:sldId id="386" r:id="rId38"/>
    <p:sldId id="442" r:id="rId39"/>
    <p:sldId id="429" r:id="rId40"/>
    <p:sldId id="456" r:id="rId41"/>
    <p:sldId id="457" r:id="rId42"/>
    <p:sldId id="430" r:id="rId43"/>
    <p:sldId id="431" r:id="rId44"/>
    <p:sldId id="395" r:id="rId45"/>
    <p:sldId id="443" r:id="rId46"/>
    <p:sldId id="432" r:id="rId47"/>
    <p:sldId id="459" r:id="rId48"/>
    <p:sldId id="460" r:id="rId49"/>
    <p:sldId id="433" r:id="rId50"/>
    <p:sldId id="434" r:id="rId51"/>
    <p:sldId id="413" r:id="rId52"/>
    <p:sldId id="444" r:id="rId53"/>
    <p:sldId id="435" r:id="rId54"/>
    <p:sldId id="461" r:id="rId55"/>
    <p:sldId id="465" r:id="rId56"/>
    <p:sldId id="464" r:id="rId57"/>
    <p:sldId id="436" r:id="rId58"/>
    <p:sldId id="437" r:id="rId59"/>
    <p:sldId id="364" r:id="rId60"/>
    <p:sldId id="438" r:id="rId61"/>
    <p:sldId id="272" r:id="rId62"/>
  </p:sldIdLst>
  <p:sldSz cx="9144000" cy="5143500" type="screen16x9"/>
  <p:notesSz cx="6797675" cy="9926638"/>
  <p:custDataLst>
    <p:tags r:id="rId6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1257" userDrawn="1">
          <p15:clr>
            <a:srgbClr val="A4A3A4"/>
          </p15:clr>
        </p15:guide>
        <p15:guide id="4"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EA8B28-3A5A-09A1-16BD-CA22CAAE561F}" name="Sally Kitchener" initials="SK" userId="S::sally.kitchener@health.org.uk::0d264900-6c46-4771-93b1-efa967833934" providerId="AD"/>
  <p188:author id="{F4993C65-2E40-82A7-2824-DFA15AEC083D}" name="Jenny Cockin" initials="JC" userId="S::Jenny.Cockin@health.org.uk::314fc309-3a95-4d55-8c76-53365d54aa7b" providerId="AD"/>
  <p188:author id="{E46BDB72-C993-D23F-478B-1AE22ED52277}" name="Jenny Cockin" initials="JC" userId="S::jenny.cockin@health.org.uk::314fc309-3a95-4d55-8c76-53365d54aa7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78"/>
    <a:srgbClr val="744284"/>
    <a:srgbClr val="2A7979"/>
    <a:srgbClr val="F2B812"/>
    <a:srgbClr val="53A9CD"/>
    <a:srgbClr val="FFD412"/>
    <a:srgbClr val="2CA364"/>
    <a:srgbClr val="E84245"/>
    <a:srgbClr val="F39214"/>
    <a:srgbClr val="E3051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481BA-24B9-F23E-F0B9-1E56E9D32C94}" v="5" dt="2026-04-20T16:56:45.9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4" d="100"/>
          <a:sy n="114" d="100"/>
        </p:scale>
        <p:origin x="562" y="91"/>
      </p:cViewPr>
      <p:guideLst>
        <p:guide orient="horz" pos="1257"/>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28DCF09A-7643-8E49-A419-6A6F781113D1}" type="datetimeFigureOut">
              <a:t>4/20/2026</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CEAA621-1AE1-2541-A18B-F139E38977EB}" type="slidenum">
              <a:t>‹#›</a:t>
            </a:fld>
            <a:endParaRPr lang="en-US"/>
          </a:p>
        </p:txBody>
      </p:sp>
    </p:spTree>
    <p:extLst>
      <p:ext uri="{BB962C8B-B14F-4D97-AF65-F5344CB8AC3E}">
        <p14:creationId xmlns:p14="http://schemas.microsoft.com/office/powerpoint/2010/main" val="18516882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0CDD6CA-19FA-6A46-BBB5-71E9697CFD07}" type="datetimeFigureOut">
              <a:t>4/20/2026</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6333EF1-9BE1-3F46-AC92-B087BE00A53D}" type="slidenum">
              <a:t>‹#›</a:t>
            </a:fld>
            <a:endParaRPr lang="en-US"/>
          </a:p>
        </p:txBody>
      </p:sp>
    </p:spTree>
    <p:extLst>
      <p:ext uri="{BB962C8B-B14F-4D97-AF65-F5344CB8AC3E}">
        <p14:creationId xmlns:p14="http://schemas.microsoft.com/office/powerpoint/2010/main" val="127897689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website@health.org.u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want our series of infographics to be a useful resource to help change the conversation about what builds good health. You are welcome to download, save and share them for education and non-commercial use. Please make sure that no modifications are made and that the Health Foundation and the source are clearly acknowledged in full.</a:t>
            </a:r>
          </a:p>
          <a:p>
            <a:endParaRPr lang="en-US">
              <a:ea typeface="Calibri"/>
              <a:cs typeface="Calibri"/>
            </a:endParaRPr>
          </a:p>
          <a:p>
            <a:r>
              <a:rPr lang="en-US"/>
              <a:t>If you have any further questions about using our resources in your work, please get in touch at </a:t>
            </a:r>
            <a:r>
              <a:rPr lang="en-US">
                <a:hlinkClick r:id="rId3"/>
              </a:rPr>
              <a:t>website@health.org.uk</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26333EF1-9BE1-3F46-AC92-B087BE00A53D}" type="slidenum">
              <a:rPr lang="en-GB" smtClean="0"/>
              <a:t>1</a:t>
            </a:fld>
            <a:endParaRPr lang="en-GB"/>
          </a:p>
        </p:txBody>
      </p:sp>
    </p:spTree>
    <p:extLst>
      <p:ext uri="{BB962C8B-B14F-4D97-AF65-F5344CB8AC3E}">
        <p14:creationId xmlns:p14="http://schemas.microsoft.com/office/powerpoint/2010/main" val="2253575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6333EF1-9BE1-3F46-AC92-B087BE00A53D}" type="slidenum">
              <a:rPr lang="en-GB" smtClean="0"/>
              <a:t>2</a:t>
            </a:fld>
            <a:endParaRPr lang="en-GB"/>
          </a:p>
        </p:txBody>
      </p:sp>
    </p:spTree>
    <p:extLst>
      <p:ext uri="{BB962C8B-B14F-4D97-AF65-F5344CB8AC3E}">
        <p14:creationId xmlns:p14="http://schemas.microsoft.com/office/powerpoint/2010/main" val="616273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health is a precious asset. Good health and wellbeing enable us to live happy, fulfilling lives and free us up to achieve our potential.  </a:t>
            </a:r>
          </a:p>
          <a:p>
            <a:endParaRPr lang="en-US">
              <a:ea typeface="Calibri"/>
              <a:cs typeface="Calibri"/>
            </a:endParaRPr>
          </a:p>
          <a:p>
            <a:r>
              <a:rPr lang="en-US"/>
              <a:t>But we don’t all have the same opportunities to live healthy lives. Right now, in parts of the UK, people are dying years earlier than they should. </a:t>
            </a:r>
            <a:endParaRPr lang="en-US">
              <a:ea typeface="Calibri"/>
              <a:cs typeface="Calibri"/>
            </a:endParaRPr>
          </a:p>
          <a:p>
            <a:endParaRPr lang="en-US">
              <a:ea typeface="Calibri"/>
              <a:cs typeface="Calibri"/>
            </a:endParaRPr>
          </a:p>
          <a:p>
            <a:r>
              <a:rPr lang="en-US"/>
              <a:t>Building a healthy society is like constructing a sturdy building. To succeed, we need all the right building blocks in place.</a:t>
            </a:r>
            <a:endParaRPr lang="en-US">
              <a:ea typeface="Calibri"/>
              <a:cs typeface="Calibri"/>
            </a:endParaRPr>
          </a:p>
          <a:p>
            <a:endParaRPr lang="en-US"/>
          </a:p>
          <a:p>
            <a:r>
              <a:rPr lang="en-US"/>
              <a:t>In too many of our communities, these building blocks are missing or crumbling. When we don’t have what we need to heat our homes or buy healthy food, for example, and are constantly worrying about making ends meet, it can lead to chronic stress, poor health and lives being cut short.  </a:t>
            </a:r>
            <a:endParaRPr lang="en-US">
              <a:ea typeface="Calibri"/>
              <a:cs typeface="Calibri"/>
            </a:endParaRPr>
          </a:p>
          <a:p>
            <a:endParaRPr lang="en-US"/>
          </a:p>
          <a:p>
            <a:r>
              <a:rPr lang="en-US"/>
              <a:t>But change is possible. By improving things like access to good-quality jobs, developing affordable homes, reducing poverty and making healthy food more accessible, we can – and must – fix the gaps and build better health for all our communities. </a:t>
            </a:r>
            <a:endParaRPr lang="en-US">
              <a:ea typeface="Calibri"/>
              <a:cs typeface="Calibri"/>
            </a:endParaRPr>
          </a:p>
        </p:txBody>
      </p:sp>
      <p:sp>
        <p:nvSpPr>
          <p:cNvPr id="4" name="Slide Number Placeholder 3"/>
          <p:cNvSpPr>
            <a:spLocks noGrp="1"/>
          </p:cNvSpPr>
          <p:nvPr>
            <p:ph type="sldNum" sz="quarter" idx="5"/>
          </p:nvPr>
        </p:nvSpPr>
        <p:spPr/>
        <p:txBody>
          <a:bodyPr/>
          <a:lstStyle/>
          <a:p>
            <a:fld id="{26333EF1-9BE1-3F46-AC92-B087BE00A53D}" type="slidenum">
              <a:rPr lang="en-GB" smtClean="0"/>
              <a:t>4</a:t>
            </a:fld>
            <a:endParaRPr lang="en-GB"/>
          </a:p>
        </p:txBody>
      </p:sp>
    </p:spTree>
    <p:extLst>
      <p:ext uri="{BB962C8B-B14F-4D97-AF65-F5344CB8AC3E}">
        <p14:creationId xmlns:p14="http://schemas.microsoft.com/office/powerpoint/2010/main" val="400336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a:t>
            </a:fld>
            <a:endParaRPr lang="en-GB"/>
          </a:p>
        </p:txBody>
      </p:sp>
    </p:spTree>
    <p:extLst>
      <p:ext uri="{BB962C8B-B14F-4D97-AF65-F5344CB8AC3E}">
        <p14:creationId xmlns:p14="http://schemas.microsoft.com/office/powerpoint/2010/main" val="344458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6</a:t>
            </a:fld>
            <a:endParaRPr lang="en-GB"/>
          </a:p>
        </p:txBody>
      </p:sp>
    </p:spTree>
    <p:extLst>
      <p:ext uri="{BB962C8B-B14F-4D97-AF65-F5344CB8AC3E}">
        <p14:creationId xmlns:p14="http://schemas.microsoft.com/office/powerpoint/2010/main" val="3525156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a:ea typeface="Calibri"/>
                <a:cs typeface="Calibri"/>
              </a:rPr>
              <a:t>People from a black, black British, Caribbean or African background are five times more likely to live in the most polluted areas compared with white people</a:t>
            </a:r>
            <a:br>
              <a:rPr lang="en-US" dirty="0">
                <a:cs typeface="+mn-lt"/>
              </a:rPr>
            </a:br>
            <a:endParaRPr lang="en-US">
              <a:ea typeface="Calibri"/>
              <a:cs typeface="Calibri"/>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7</a:t>
            </a:fld>
            <a:endParaRPr lang="en-GB"/>
          </a:p>
        </p:txBody>
      </p:sp>
    </p:spTree>
    <p:extLst>
      <p:ext uri="{BB962C8B-B14F-4D97-AF65-F5344CB8AC3E}">
        <p14:creationId xmlns:p14="http://schemas.microsoft.com/office/powerpoint/2010/main" val="1917350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aged 16–24 are twice as likely to live in areas with the highest crime rates, compared with people aged over 64</a:t>
            </a:r>
            <a:endParaRPr lang="en-GB"/>
          </a:p>
          <a:p>
            <a:br>
              <a:rPr lang="en-US" dirty="0">
                <a:cs typeface="+mn-lt"/>
              </a:rPr>
            </a:br>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8</a:t>
            </a:fld>
            <a:endParaRPr lang="en-GB"/>
          </a:p>
        </p:txBody>
      </p:sp>
    </p:spTree>
    <p:extLst>
      <p:ext uri="{BB962C8B-B14F-4D97-AF65-F5344CB8AC3E}">
        <p14:creationId xmlns:p14="http://schemas.microsoft.com/office/powerpoint/2010/main" val="3613644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latin typeface="Linotype Univers" panose="020B0603030202020203" pitchFamily="34" charset="77"/>
              </a:rPr>
              <a:t>People who live closest to tobacco shops live 2.9 years less than people who live farthest away</a:t>
            </a:r>
          </a:p>
          <a:p>
            <a:br>
              <a:rPr lang="en-US"/>
            </a:br>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9</a:t>
            </a:fld>
            <a:endParaRPr lang="en-GB"/>
          </a:p>
        </p:txBody>
      </p:sp>
    </p:spTree>
    <p:extLst>
      <p:ext uri="{BB962C8B-B14F-4D97-AF65-F5344CB8AC3E}">
        <p14:creationId xmlns:p14="http://schemas.microsoft.com/office/powerpoint/2010/main" val="313688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People from a black, black British, Caribbean or African background are five times more likely to live in the most polluted areas compared with white people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latin typeface="Linotype Univers" panose="020B0603030202020203" pitchFamily="34" charset="77"/>
            </a:endParaRPr>
          </a:p>
          <a:p>
            <a:pPr>
              <a:defRPr/>
            </a:pPr>
            <a:r>
              <a:rPr lang="en-US"/>
              <a:t>People aged 16–24 are twice as likely to live in areas with the highest crime rates, compared with people aged over 64</a:t>
            </a:r>
            <a:endParaRPr lang="en-GB"/>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effectLst/>
                <a:latin typeface="Linotype Univers"/>
              </a:rPr>
              <a:t>People who live closest to tobacco shops live 2.9 years less than people who live farthest away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br>
              <a:rPr lang="en-US" dirty="0">
                <a:cs typeface="+mn-lt"/>
              </a:rPr>
            </a:br>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10</a:t>
            </a:fld>
            <a:endParaRPr lang="en-GB"/>
          </a:p>
        </p:txBody>
      </p:sp>
    </p:spTree>
    <p:extLst>
      <p:ext uri="{BB962C8B-B14F-4D97-AF65-F5344CB8AC3E}">
        <p14:creationId xmlns:p14="http://schemas.microsoft.com/office/powerpoint/2010/main" val="109691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atin typeface="Linotype Univers"/>
              </a:rPr>
              <a:t>People from a black, black British, Caribbean or African background are five times more likely to live in the most polluted areas compared with white people</a:t>
            </a:r>
          </a:p>
          <a:p>
            <a:pPr marL="0" marR="0" lvl="0" indent="0" algn="l" defTabSz="457200">
              <a:lnSpc>
                <a:spcPct val="100000"/>
              </a:lnSpc>
              <a:spcBef>
                <a:spcPts val="0"/>
              </a:spcBef>
              <a:spcAft>
                <a:spcPts val="0"/>
              </a:spcAft>
              <a:buNone/>
              <a:tabLst/>
              <a:defRPr/>
            </a:pPr>
            <a:endParaRPr lang="en-GB" dirty="0">
              <a:latin typeface="Linotype Univers"/>
            </a:endParaRPr>
          </a:p>
          <a:p>
            <a:pPr>
              <a:defRPr/>
            </a:pPr>
            <a:r>
              <a:rPr lang="en-US">
                <a:latin typeface="Linotype Univers"/>
              </a:rPr>
              <a:t>People aged 16–24 are twice as likely to live in areas with the highest crime rates, compared with people aged over 64</a:t>
            </a:r>
            <a:endParaRPr lang="en-GB">
              <a:latin typeface="Linotype Univer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effectLst/>
                <a:latin typeface="Linotype Univers"/>
              </a:rPr>
              <a:t>People who live closest to tobacco shops live 2.9 years less than people who live farthest away</a:t>
            </a:r>
          </a:p>
        </p:txBody>
      </p:sp>
      <p:sp>
        <p:nvSpPr>
          <p:cNvPr id="4" name="Slide Number Placeholder 3"/>
          <p:cNvSpPr>
            <a:spLocks noGrp="1"/>
          </p:cNvSpPr>
          <p:nvPr>
            <p:ph type="sldNum" sz="quarter" idx="10"/>
          </p:nvPr>
        </p:nvSpPr>
        <p:spPr/>
        <p:txBody>
          <a:bodyPr/>
          <a:lstStyle/>
          <a:p>
            <a:fld id="{26333EF1-9BE1-3F46-AC92-B087BE00A53D}" type="slidenum">
              <a:rPr lang="en-GB" smtClean="0"/>
              <a:t>11</a:t>
            </a:fld>
            <a:endParaRPr lang="en-GB"/>
          </a:p>
        </p:txBody>
      </p:sp>
    </p:spTree>
    <p:extLst>
      <p:ext uri="{BB962C8B-B14F-4D97-AF65-F5344CB8AC3E}">
        <p14:creationId xmlns:p14="http://schemas.microsoft.com/office/powerpoint/2010/main" val="13019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13</a:t>
            </a:fld>
            <a:endParaRPr lang="en-GB"/>
          </a:p>
        </p:txBody>
      </p:sp>
    </p:spTree>
    <p:extLst>
      <p:ext uri="{BB962C8B-B14F-4D97-AF65-F5344CB8AC3E}">
        <p14:creationId xmlns:p14="http://schemas.microsoft.com/office/powerpoint/2010/main" val="2865297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effectLst/>
                <a:latin typeface="Linotype Univers"/>
              </a:rPr>
              <a:t>Housing costs are unaffordable for more than a quarter of families on the lowest incomes (more than a third of their income </a:t>
            </a:r>
            <a:r>
              <a:rPr lang="en-GB">
                <a:latin typeface="Linotype Univers"/>
              </a:rPr>
              <a:t>is spent on</a:t>
            </a:r>
            <a:r>
              <a:rPr lang="en-GB">
                <a:effectLst/>
                <a:latin typeface="Linotype Univers"/>
              </a:rPr>
              <a:t> housing)</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14</a:t>
            </a:fld>
            <a:endParaRPr lang="en-GB"/>
          </a:p>
        </p:txBody>
      </p:sp>
    </p:spTree>
    <p:extLst>
      <p:ext uri="{BB962C8B-B14F-4D97-AF65-F5344CB8AC3E}">
        <p14:creationId xmlns:p14="http://schemas.microsoft.com/office/powerpoint/2010/main" val="4183941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latin typeface="Linotype Univers"/>
              </a:rPr>
              <a:t>3.7</a:t>
            </a:r>
            <a:r>
              <a:rPr lang="en-GB">
                <a:effectLst/>
                <a:latin typeface="Linotype Univers"/>
              </a:rPr>
              <a:t> million households in England live in non-decent homes that are damp, cold, outdated or dilapidated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15</a:t>
            </a:fld>
            <a:endParaRPr lang="en-GB"/>
          </a:p>
        </p:txBody>
      </p:sp>
    </p:spTree>
    <p:extLst>
      <p:ext uri="{BB962C8B-B14F-4D97-AF65-F5344CB8AC3E}">
        <p14:creationId xmlns:p14="http://schemas.microsoft.com/office/powerpoint/2010/main" val="3834365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20% of private renters have lived in their home for less than a year, compared with just 6% of social renters and 2% of owner-occupiers</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16</a:t>
            </a:fld>
            <a:endParaRPr lang="en-GB"/>
          </a:p>
        </p:txBody>
      </p:sp>
    </p:spTree>
    <p:extLst>
      <p:ext uri="{BB962C8B-B14F-4D97-AF65-F5344CB8AC3E}">
        <p14:creationId xmlns:p14="http://schemas.microsoft.com/office/powerpoint/2010/main" val="1624553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effectLst/>
                <a:latin typeface="Linotype Univers"/>
              </a:rPr>
              <a:t>Housing costs are unaffordable for more than a quarter of families on the lowest incomes (more than a third of their income </a:t>
            </a:r>
            <a:r>
              <a:rPr lang="en-GB">
                <a:latin typeface="Linotype Univers"/>
              </a:rPr>
              <a:t>is spent on</a:t>
            </a:r>
            <a:r>
              <a:rPr lang="en-GB">
                <a:effectLst/>
                <a:latin typeface="Linotype Univers"/>
              </a:rPr>
              <a:t> housing)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latin typeface="Linotype Univers"/>
              </a:rPr>
              <a:t>3.7</a:t>
            </a:r>
            <a:r>
              <a:rPr lang="en-GB">
                <a:effectLst/>
                <a:latin typeface="Linotype Univers"/>
              </a:rPr>
              <a:t> million households in England live in non-decent homes that are damp, cold, outdated or dilapidated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a:rPr>
              <a:t>20% of private renters have lived in their home for less than a year, compared with just 6% of social renters and 2% of owner-occupiers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17</a:t>
            </a:fld>
            <a:endParaRPr lang="en-GB"/>
          </a:p>
        </p:txBody>
      </p:sp>
    </p:spTree>
    <p:extLst>
      <p:ext uri="{BB962C8B-B14F-4D97-AF65-F5344CB8AC3E}">
        <p14:creationId xmlns:p14="http://schemas.microsoft.com/office/powerpoint/2010/main" val="547356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18</a:t>
            </a:fld>
            <a:endParaRPr lang="en-GB"/>
          </a:p>
        </p:txBody>
      </p:sp>
    </p:spTree>
    <p:extLst>
      <p:ext uri="{BB962C8B-B14F-4D97-AF65-F5344CB8AC3E}">
        <p14:creationId xmlns:p14="http://schemas.microsoft.com/office/powerpoint/2010/main" val="1332159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uk-UA" smtClean="0"/>
              <a:t>19</a:t>
            </a:fld>
            <a:endParaRPr lang="uk-UA"/>
          </a:p>
        </p:txBody>
      </p:sp>
    </p:spTree>
    <p:extLst>
      <p:ext uri="{BB962C8B-B14F-4D97-AF65-F5344CB8AC3E}">
        <p14:creationId xmlns:p14="http://schemas.microsoft.com/office/powerpoint/2010/main" val="1666814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20</a:t>
            </a:fld>
            <a:endParaRPr lang="en-GB"/>
          </a:p>
        </p:txBody>
      </p:sp>
    </p:spTree>
    <p:extLst>
      <p:ext uri="{BB962C8B-B14F-4D97-AF65-F5344CB8AC3E}">
        <p14:creationId xmlns:p14="http://schemas.microsoft.com/office/powerpoint/2010/main" val="3527435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58% of people in problem debt have either medium or high levels of anxiety </a:t>
            </a:r>
          </a:p>
        </p:txBody>
      </p:sp>
      <p:sp>
        <p:nvSpPr>
          <p:cNvPr id="4" name="Slide Number Placeholder 3"/>
          <p:cNvSpPr>
            <a:spLocks noGrp="1"/>
          </p:cNvSpPr>
          <p:nvPr>
            <p:ph type="sldNum" sz="quarter" idx="10"/>
          </p:nvPr>
        </p:nvSpPr>
        <p:spPr/>
        <p:txBody>
          <a:bodyPr/>
          <a:lstStyle/>
          <a:p>
            <a:fld id="{26333EF1-9BE1-3F46-AC92-B087BE00A53D}" type="slidenum">
              <a:rPr lang="en-GB" smtClean="0"/>
              <a:t>21</a:t>
            </a:fld>
            <a:endParaRPr lang="en-GB"/>
          </a:p>
        </p:txBody>
      </p:sp>
    </p:spTree>
    <p:extLst>
      <p:ext uri="{BB962C8B-B14F-4D97-AF65-F5344CB8AC3E}">
        <p14:creationId xmlns:p14="http://schemas.microsoft.com/office/powerpoint/2010/main" val="3845841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Half of working-age people with poor health have no savings</a:t>
            </a:r>
          </a:p>
        </p:txBody>
      </p:sp>
      <p:sp>
        <p:nvSpPr>
          <p:cNvPr id="4" name="Slide Number Placeholder 3"/>
          <p:cNvSpPr>
            <a:spLocks noGrp="1"/>
          </p:cNvSpPr>
          <p:nvPr>
            <p:ph type="sldNum" sz="quarter" idx="10"/>
          </p:nvPr>
        </p:nvSpPr>
        <p:spPr/>
        <p:txBody>
          <a:bodyPr/>
          <a:lstStyle/>
          <a:p>
            <a:fld id="{26333EF1-9BE1-3F46-AC92-B087BE00A53D}" type="slidenum">
              <a:rPr lang="en-GB" smtClean="0"/>
              <a:t>22</a:t>
            </a:fld>
            <a:endParaRPr lang="en-GB"/>
          </a:p>
        </p:txBody>
      </p:sp>
    </p:spTree>
    <p:extLst>
      <p:ext uri="{BB962C8B-B14F-4D97-AF65-F5344CB8AC3E}">
        <p14:creationId xmlns:p14="http://schemas.microsoft.com/office/powerpoint/2010/main" val="149867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More than a quarter (4.2 million) of the UK’s children live in poverty</a:t>
            </a:r>
          </a:p>
        </p:txBody>
      </p:sp>
      <p:sp>
        <p:nvSpPr>
          <p:cNvPr id="4" name="Slide Number Placeholder 3"/>
          <p:cNvSpPr>
            <a:spLocks noGrp="1"/>
          </p:cNvSpPr>
          <p:nvPr>
            <p:ph type="sldNum" sz="quarter" idx="10"/>
          </p:nvPr>
        </p:nvSpPr>
        <p:spPr/>
        <p:txBody>
          <a:bodyPr/>
          <a:lstStyle/>
          <a:p>
            <a:fld id="{26333EF1-9BE1-3F46-AC92-B087BE00A53D}" type="slidenum">
              <a:rPr lang="en-GB" smtClean="0"/>
              <a:t>23</a:t>
            </a:fld>
            <a:endParaRPr lang="en-GB"/>
          </a:p>
        </p:txBody>
      </p:sp>
    </p:spTree>
    <p:extLst>
      <p:ext uri="{BB962C8B-B14F-4D97-AF65-F5344CB8AC3E}">
        <p14:creationId xmlns:p14="http://schemas.microsoft.com/office/powerpoint/2010/main" val="3895662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58% of people in problem debt have either medium or high levels of anxiety </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Half of working-age people with poor health have no savings</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More than a quarter (4.2 million) of the UK’s children live in poverty</a:t>
            </a:r>
          </a:p>
        </p:txBody>
      </p:sp>
      <p:sp>
        <p:nvSpPr>
          <p:cNvPr id="4" name="Slide Number Placeholder 3"/>
          <p:cNvSpPr>
            <a:spLocks noGrp="1"/>
          </p:cNvSpPr>
          <p:nvPr>
            <p:ph type="sldNum" sz="quarter" idx="10"/>
          </p:nvPr>
        </p:nvSpPr>
        <p:spPr/>
        <p:txBody>
          <a:bodyPr/>
          <a:lstStyle/>
          <a:p>
            <a:fld id="{26333EF1-9BE1-3F46-AC92-B087BE00A53D}" type="slidenum">
              <a:rPr lang="en-GB" smtClean="0"/>
              <a:t>24</a:t>
            </a:fld>
            <a:endParaRPr lang="en-GB"/>
          </a:p>
        </p:txBody>
      </p:sp>
    </p:spTree>
    <p:extLst>
      <p:ext uri="{BB962C8B-B14F-4D97-AF65-F5344CB8AC3E}">
        <p14:creationId xmlns:p14="http://schemas.microsoft.com/office/powerpoint/2010/main" val="4138299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25</a:t>
            </a:fld>
            <a:endParaRPr lang="en-GB"/>
          </a:p>
        </p:txBody>
      </p:sp>
    </p:spTree>
    <p:extLst>
      <p:ext uri="{BB962C8B-B14F-4D97-AF65-F5344CB8AC3E}">
        <p14:creationId xmlns:p14="http://schemas.microsoft.com/office/powerpoint/2010/main" val="2156218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27</a:t>
            </a:fld>
            <a:endParaRPr lang="en-GB"/>
          </a:p>
        </p:txBody>
      </p:sp>
    </p:spTree>
    <p:extLst>
      <p:ext uri="{BB962C8B-B14F-4D97-AF65-F5344CB8AC3E}">
        <p14:creationId xmlns:p14="http://schemas.microsoft.com/office/powerpoint/2010/main" val="3442242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A healthy diet costs the poorest people 50% of their disposable income, compared to 11% for the wealthiest</a:t>
            </a:r>
          </a:p>
        </p:txBody>
      </p:sp>
      <p:sp>
        <p:nvSpPr>
          <p:cNvPr id="4" name="Slide Number Placeholder 3"/>
          <p:cNvSpPr>
            <a:spLocks noGrp="1"/>
          </p:cNvSpPr>
          <p:nvPr>
            <p:ph type="sldNum" sz="quarter" idx="10"/>
          </p:nvPr>
        </p:nvSpPr>
        <p:spPr/>
        <p:txBody>
          <a:bodyPr/>
          <a:lstStyle/>
          <a:p>
            <a:fld id="{26333EF1-9BE1-3F46-AC92-B087BE00A53D}" type="slidenum">
              <a:rPr lang="en-GB" smtClean="0"/>
              <a:t>28</a:t>
            </a:fld>
            <a:endParaRPr lang="en-GB"/>
          </a:p>
        </p:txBody>
      </p:sp>
    </p:spTree>
    <p:extLst>
      <p:ext uri="{BB962C8B-B14F-4D97-AF65-F5344CB8AC3E}">
        <p14:creationId xmlns:p14="http://schemas.microsoft.com/office/powerpoint/2010/main" val="1295448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Food and soft drink advertising spend: 33% on unhealthy food and drinks, 1% on fruit and veg</a:t>
            </a:r>
          </a:p>
        </p:txBody>
      </p:sp>
      <p:sp>
        <p:nvSpPr>
          <p:cNvPr id="4" name="Slide Number Placeholder 3"/>
          <p:cNvSpPr>
            <a:spLocks noGrp="1"/>
          </p:cNvSpPr>
          <p:nvPr>
            <p:ph type="sldNum" sz="quarter" idx="10"/>
          </p:nvPr>
        </p:nvSpPr>
        <p:spPr/>
        <p:txBody>
          <a:bodyPr/>
          <a:lstStyle/>
          <a:p>
            <a:fld id="{26333EF1-9BE1-3F46-AC92-B087BE00A53D}" type="slidenum">
              <a:rPr lang="en-GB" smtClean="0"/>
              <a:t>29</a:t>
            </a:fld>
            <a:endParaRPr lang="en-GB"/>
          </a:p>
        </p:txBody>
      </p:sp>
    </p:spTree>
    <p:extLst>
      <p:ext uri="{BB962C8B-B14F-4D97-AF65-F5344CB8AC3E}">
        <p14:creationId xmlns:p14="http://schemas.microsoft.com/office/powerpoint/2010/main" val="376611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England’s poorest areas are fast food hotspots, with 5 times more fast food outlets than the most afﬂuent communities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30</a:t>
            </a:fld>
            <a:endParaRPr lang="en-GB"/>
          </a:p>
        </p:txBody>
      </p:sp>
    </p:spTree>
    <p:extLst>
      <p:ext uri="{BB962C8B-B14F-4D97-AF65-F5344CB8AC3E}">
        <p14:creationId xmlns:p14="http://schemas.microsoft.com/office/powerpoint/2010/main" val="987432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29% of primary school-aged children eat less than one portion of veg a day</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31</a:t>
            </a:fld>
            <a:endParaRPr lang="en-GB"/>
          </a:p>
        </p:txBody>
      </p:sp>
    </p:spTree>
    <p:extLst>
      <p:ext uri="{BB962C8B-B14F-4D97-AF65-F5344CB8AC3E}">
        <p14:creationId xmlns:p14="http://schemas.microsoft.com/office/powerpoint/2010/main" val="18998544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A healthy diet costs the poorest people 50% of their disposable income, compared to 11% for the wealthiest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Food and soft drink advertising spend: 33% on unhealthy food and drinks, 1% on fruit and veg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England’s poorest areas are fast food hotspots, with 5 times more fast food outlets than the most afﬂuent communities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29% of primary school-aged children eat less than one portion of veg a day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32</a:t>
            </a:fld>
            <a:endParaRPr lang="en-GB"/>
          </a:p>
        </p:txBody>
      </p:sp>
    </p:spTree>
    <p:extLst>
      <p:ext uri="{BB962C8B-B14F-4D97-AF65-F5344CB8AC3E}">
        <p14:creationId xmlns:p14="http://schemas.microsoft.com/office/powerpoint/2010/main" val="14872860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33</a:t>
            </a:fld>
            <a:endParaRPr lang="en-GB"/>
          </a:p>
        </p:txBody>
      </p:sp>
    </p:spTree>
    <p:extLst>
      <p:ext uri="{BB962C8B-B14F-4D97-AF65-F5344CB8AC3E}">
        <p14:creationId xmlns:p14="http://schemas.microsoft.com/office/powerpoint/2010/main" val="14082429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uk-UA" smtClean="0"/>
              <a:t>34</a:t>
            </a:fld>
            <a:endParaRPr lang="uk-UA"/>
          </a:p>
        </p:txBody>
      </p:sp>
    </p:spTree>
    <p:extLst>
      <p:ext uri="{BB962C8B-B14F-4D97-AF65-F5344CB8AC3E}">
        <p14:creationId xmlns:p14="http://schemas.microsoft.com/office/powerpoint/2010/main" val="1855160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35</a:t>
            </a:fld>
            <a:endParaRPr lang="en-GB"/>
          </a:p>
        </p:txBody>
      </p:sp>
    </p:spTree>
    <p:extLst>
      <p:ext uri="{BB962C8B-B14F-4D97-AF65-F5344CB8AC3E}">
        <p14:creationId xmlns:p14="http://schemas.microsoft.com/office/powerpoint/2010/main" val="823061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Only 34% of adults walk or cycle 5 times per week</a:t>
            </a:r>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36</a:t>
            </a:fld>
            <a:endParaRPr lang="en-GB"/>
          </a:p>
        </p:txBody>
      </p:sp>
    </p:spTree>
    <p:extLst>
      <p:ext uri="{BB962C8B-B14F-4D97-AF65-F5344CB8AC3E}">
        <p14:creationId xmlns:p14="http://schemas.microsoft.com/office/powerpoint/2010/main" val="40400036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18.5% of unemployed people turn down a job or don’t apply because of transport problems</a:t>
            </a:r>
          </a:p>
          <a:p>
            <a:endParaRPr lang="en-GB">
              <a:latin typeface="Linotype Univers" panose="020B0603030202020203" pitchFamily="34" charset="77"/>
            </a:endParaRPr>
          </a:p>
          <a:p>
            <a:r>
              <a:rPr lang="en-GB">
                <a:latin typeface="Linotype Univers" panose="020B0603030202020203" pitchFamily="34" charset="77"/>
              </a:rPr>
              <a:t>37% of the poorest households can’t access a car </a:t>
            </a:r>
          </a:p>
          <a:p>
            <a:endParaRPr lang="en-GB">
              <a:latin typeface="Linotype Univers"/>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37</a:t>
            </a:fld>
            <a:endParaRPr lang="en-GB"/>
          </a:p>
        </p:txBody>
      </p:sp>
    </p:spTree>
    <p:extLst>
      <p:ext uri="{BB962C8B-B14F-4D97-AF65-F5344CB8AC3E}">
        <p14:creationId xmlns:p14="http://schemas.microsoft.com/office/powerpoint/2010/main" val="2225017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6 times as many 5 to 9-year-old pedestrians are killed or seriously injured in deprived areas than in the least deprived areas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38</a:t>
            </a:fld>
            <a:endParaRPr lang="en-GB"/>
          </a:p>
        </p:txBody>
      </p:sp>
    </p:spTree>
    <p:extLst>
      <p:ext uri="{BB962C8B-B14F-4D97-AF65-F5344CB8AC3E}">
        <p14:creationId xmlns:p14="http://schemas.microsoft.com/office/powerpoint/2010/main" val="40536288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Only 34% of adults walk or cycle 5 times per week</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18.5% of unemployed people turn down a job or don’t apply because of transport problems</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6 times as many 5 to 9-year-old pedestrians are killed or seriously injured in deprived areas than in the least deprived areas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37% of the poorest households can’t access a car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39</a:t>
            </a:fld>
            <a:endParaRPr lang="en-GB"/>
          </a:p>
        </p:txBody>
      </p:sp>
    </p:spTree>
    <p:extLst>
      <p:ext uri="{BB962C8B-B14F-4D97-AF65-F5344CB8AC3E}">
        <p14:creationId xmlns:p14="http://schemas.microsoft.com/office/powerpoint/2010/main" val="1854364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40</a:t>
            </a:fld>
            <a:endParaRPr lang="en-GB"/>
          </a:p>
        </p:txBody>
      </p:sp>
    </p:spTree>
    <p:extLst>
      <p:ext uri="{BB962C8B-B14F-4D97-AF65-F5344CB8AC3E}">
        <p14:creationId xmlns:p14="http://schemas.microsoft.com/office/powerpoint/2010/main" val="38623453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uk-UA" smtClean="0"/>
              <a:t>41</a:t>
            </a:fld>
            <a:endParaRPr lang="uk-UA"/>
          </a:p>
        </p:txBody>
      </p:sp>
    </p:spTree>
    <p:extLst>
      <p:ext uri="{BB962C8B-B14F-4D97-AF65-F5344CB8AC3E}">
        <p14:creationId xmlns:p14="http://schemas.microsoft.com/office/powerpoint/2010/main" val="1485258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42</a:t>
            </a:fld>
            <a:endParaRPr lang="en-GB"/>
          </a:p>
        </p:txBody>
      </p:sp>
    </p:spTree>
    <p:extLst>
      <p:ext uri="{BB962C8B-B14F-4D97-AF65-F5344CB8AC3E}">
        <p14:creationId xmlns:p14="http://schemas.microsoft.com/office/powerpoint/2010/main" val="38729302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a:rPr>
              <a:t>People who often feel lonely are 6 times more likely to experience poor mental health</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43</a:t>
            </a:fld>
            <a:endParaRPr lang="en-GB"/>
          </a:p>
        </p:txBody>
      </p:sp>
    </p:spTree>
    <p:extLst>
      <p:ext uri="{BB962C8B-B14F-4D97-AF65-F5344CB8AC3E}">
        <p14:creationId xmlns:p14="http://schemas.microsoft.com/office/powerpoint/2010/main" val="257750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People with the lowest incomes are almost twice as likely to experience strained family relationships compared with people with the highest incomes</a:t>
            </a:r>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44</a:t>
            </a:fld>
            <a:endParaRPr lang="en-GB"/>
          </a:p>
        </p:txBody>
      </p:sp>
    </p:spTree>
    <p:extLst>
      <p:ext uri="{BB962C8B-B14F-4D97-AF65-F5344CB8AC3E}">
        <p14:creationId xmlns:p14="http://schemas.microsoft.com/office/powerpoint/2010/main" val="3234155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People who don’t feel a sense of belonging in their neighbourhood are 4 times more likely to experience poor mental health</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45</a:t>
            </a:fld>
            <a:endParaRPr lang="en-GB"/>
          </a:p>
        </p:txBody>
      </p:sp>
    </p:spTree>
    <p:extLst>
      <p:ext uri="{BB962C8B-B14F-4D97-AF65-F5344CB8AC3E}">
        <p14:creationId xmlns:p14="http://schemas.microsoft.com/office/powerpoint/2010/main" val="3448414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a:rPr>
              <a:t>People who often feel lonely are 6 times more likely to experience poor mental health</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a:rPr>
              <a:t>People with the lowest incomes are almost twice as likely to experience strained family relationships compared with people with the highest incomes</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a:rPr>
              <a:t>People who don’t feel a sense of belonging in their neighbourhood are 4 times more likely to experience poor mental health</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46</a:t>
            </a:fld>
            <a:endParaRPr lang="en-GB"/>
          </a:p>
        </p:txBody>
      </p:sp>
    </p:spTree>
    <p:extLst>
      <p:ext uri="{BB962C8B-B14F-4D97-AF65-F5344CB8AC3E}">
        <p14:creationId xmlns:p14="http://schemas.microsoft.com/office/powerpoint/2010/main" val="16466110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47</a:t>
            </a:fld>
            <a:endParaRPr lang="en-GB"/>
          </a:p>
        </p:txBody>
      </p:sp>
    </p:spTree>
    <p:extLst>
      <p:ext uri="{BB962C8B-B14F-4D97-AF65-F5344CB8AC3E}">
        <p14:creationId xmlns:p14="http://schemas.microsoft.com/office/powerpoint/2010/main" val="32136255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uk-UA" smtClean="0"/>
              <a:t>48</a:t>
            </a:fld>
            <a:endParaRPr lang="uk-UA"/>
          </a:p>
        </p:txBody>
      </p:sp>
    </p:spTree>
    <p:extLst>
      <p:ext uri="{BB962C8B-B14F-4D97-AF65-F5344CB8AC3E}">
        <p14:creationId xmlns:p14="http://schemas.microsoft.com/office/powerpoint/2010/main" val="9633554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49</a:t>
            </a:fld>
            <a:endParaRPr lang="en-GB"/>
          </a:p>
        </p:txBody>
      </p:sp>
    </p:spTree>
    <p:extLst>
      <p:ext uri="{BB962C8B-B14F-4D97-AF65-F5344CB8AC3E}">
        <p14:creationId xmlns:p14="http://schemas.microsoft.com/office/powerpoint/2010/main" val="7061262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Unemployed people are more than 5 times as likely to have poor health than people with jobs</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50</a:t>
            </a:fld>
            <a:endParaRPr lang="en-GB"/>
          </a:p>
        </p:txBody>
      </p:sp>
    </p:spTree>
    <p:extLst>
      <p:ext uri="{BB962C8B-B14F-4D97-AF65-F5344CB8AC3E}">
        <p14:creationId xmlns:p14="http://schemas.microsoft.com/office/powerpoint/2010/main" val="21108157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Employees with low job security or low job satisfaction are more than twice as likely to report poor health as the average employee</a:t>
            </a:r>
          </a:p>
          <a:p>
            <a:endParaRPr lang="en-US"/>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51</a:t>
            </a:fld>
            <a:endParaRPr lang="en-GB"/>
          </a:p>
        </p:txBody>
      </p:sp>
    </p:spTree>
    <p:extLst>
      <p:ext uri="{BB962C8B-B14F-4D97-AF65-F5344CB8AC3E}">
        <p14:creationId xmlns:p14="http://schemas.microsoft.com/office/powerpoint/2010/main" val="33403252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In 2022, an estimated 3.5 million employees were paid less than the real Living Wage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52</a:t>
            </a:fld>
            <a:endParaRPr lang="en-GB"/>
          </a:p>
        </p:txBody>
      </p:sp>
    </p:spTree>
    <p:extLst>
      <p:ext uri="{BB962C8B-B14F-4D97-AF65-F5344CB8AC3E}">
        <p14:creationId xmlns:p14="http://schemas.microsoft.com/office/powerpoint/2010/main" val="2269821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Employees working long hours are 2.5 times more likely to have a major depressive episode</a:t>
            </a: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53</a:t>
            </a:fld>
            <a:endParaRPr lang="en-GB"/>
          </a:p>
        </p:txBody>
      </p:sp>
    </p:spTree>
    <p:extLst>
      <p:ext uri="{BB962C8B-B14F-4D97-AF65-F5344CB8AC3E}">
        <p14:creationId xmlns:p14="http://schemas.microsoft.com/office/powerpoint/2010/main" val="24914411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Unemployed people are more than 5 times as likely to have poor health than people with jobs</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Employees with low job security or low job satisfaction are more than twice as likely to report poor health as the average employee</a:t>
            </a:r>
          </a:p>
          <a:p>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In 2022, an estimated 3.5 million employees were paid less than the real Living Wage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a:effectLst/>
                <a:latin typeface="Linotype Univers" panose="020B0603030202020203" pitchFamily="34" charset="77"/>
              </a:rPr>
              <a:t>Employees working long hours are 2.5 times more likely to have a major depressive episode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54</a:t>
            </a:fld>
            <a:endParaRPr lang="en-GB"/>
          </a:p>
        </p:txBody>
      </p:sp>
    </p:spTree>
    <p:extLst>
      <p:ext uri="{BB962C8B-B14F-4D97-AF65-F5344CB8AC3E}">
        <p14:creationId xmlns:p14="http://schemas.microsoft.com/office/powerpoint/2010/main" val="11715813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a:effectLst/>
              <a:latin typeface="Linotype Univers" panose="020B0603030202020203" pitchFamily="34" charset="77"/>
            </a:endParaRPr>
          </a:p>
        </p:txBody>
      </p:sp>
      <p:sp>
        <p:nvSpPr>
          <p:cNvPr id="4" name="Slide Number Placeholder 3"/>
          <p:cNvSpPr>
            <a:spLocks noGrp="1"/>
          </p:cNvSpPr>
          <p:nvPr>
            <p:ph type="sldNum" sz="quarter" idx="10"/>
          </p:nvPr>
        </p:nvSpPr>
        <p:spPr/>
        <p:txBody>
          <a:bodyPr/>
          <a:lstStyle/>
          <a:p>
            <a:fld id="{26333EF1-9BE1-3F46-AC92-B087BE00A53D}" type="slidenum">
              <a:rPr lang="en-GB" smtClean="0"/>
              <a:t>55</a:t>
            </a:fld>
            <a:endParaRPr lang="en-GB"/>
          </a:p>
        </p:txBody>
      </p:sp>
    </p:spTree>
    <p:extLst>
      <p:ext uri="{BB962C8B-B14F-4D97-AF65-F5344CB8AC3E}">
        <p14:creationId xmlns:p14="http://schemas.microsoft.com/office/powerpoint/2010/main" val="30147340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56</a:t>
            </a:fld>
            <a:endParaRPr lang="en-GB"/>
          </a:p>
        </p:txBody>
      </p:sp>
    </p:spTree>
    <p:extLst>
      <p:ext uri="{BB962C8B-B14F-4D97-AF65-F5344CB8AC3E}">
        <p14:creationId xmlns:p14="http://schemas.microsoft.com/office/powerpoint/2010/main" val="4454262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57</a:t>
            </a:fld>
            <a:endParaRPr lang="en-GB"/>
          </a:p>
        </p:txBody>
      </p:sp>
    </p:spTree>
    <p:extLst>
      <p:ext uri="{BB962C8B-B14F-4D97-AF65-F5344CB8AC3E}">
        <p14:creationId xmlns:p14="http://schemas.microsoft.com/office/powerpoint/2010/main" val="20094314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333EF1-9BE1-3F46-AC92-B087BE00A53D}" type="slidenum">
              <a:rPr lang="en-GB" smtClean="0"/>
              <a:t>58</a:t>
            </a:fld>
            <a:endParaRPr lang="en-GB"/>
          </a:p>
        </p:txBody>
      </p:sp>
    </p:spTree>
    <p:extLst>
      <p:ext uri="{BB962C8B-B14F-4D97-AF65-F5344CB8AC3E}">
        <p14:creationId xmlns:p14="http://schemas.microsoft.com/office/powerpoint/2010/main" val="492949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microsoft.com/office/2007/relationships/media" Target="https://www.youtube.com/embed/4bVQGwtjWk4" TargetMode="External"/><Relationship Id="rId2" Type="http://schemas.openxmlformats.org/officeDocument/2006/relationships/video" Target="NULL" TargetMode="Externa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hyperlink" Target="http://www.health.org.uk/blog/infographic-how-do-our-surroundings-influence-our-health" TargetMode="Externa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alpha val="50000"/>
          </a:schemeClr>
        </a:solid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368000" y="844300"/>
            <a:ext cx="7398468" cy="997196"/>
          </a:xfrm>
        </p:spPr>
        <p:txBody>
          <a:bodyPr anchor="b" anchorCtr="0"/>
          <a:lstStyle>
            <a:lvl1pPr>
              <a:defRPr sz="3240"/>
            </a:lvl1pPr>
          </a:lstStyle>
          <a:p>
            <a:r>
              <a:rPr lang="en-GB"/>
              <a:t>Title of Presentation</a:t>
            </a:r>
            <a:br>
              <a:rPr lang="en-GB"/>
            </a:br>
            <a:r>
              <a:rPr lang="en-GB"/>
              <a:t>Title line 2</a:t>
            </a:r>
            <a:endParaRPr lang="en-US"/>
          </a:p>
        </p:txBody>
      </p:sp>
      <p:sp>
        <p:nvSpPr>
          <p:cNvPr id="8" name="Subtitle 2"/>
          <p:cNvSpPr>
            <a:spLocks noGrp="1"/>
          </p:cNvSpPr>
          <p:nvPr>
            <p:ph type="subTitle" idx="1" hasCustomPrompt="1"/>
          </p:nvPr>
        </p:nvSpPr>
        <p:spPr>
          <a:xfrm>
            <a:off x="1368000" y="1975503"/>
            <a:ext cx="7398468" cy="481950"/>
          </a:xfrm>
        </p:spPr>
        <p:txBody>
          <a:bodyPr/>
          <a:lstStyle>
            <a:lvl1pPr marL="0" indent="0" algn="l">
              <a:buNone/>
              <a:defRPr sz="1800">
                <a:solidFill>
                  <a:schemeClr val="tx1"/>
                </a:solidFill>
                <a:latin typeface="Arial" panose="020B0604020202020204" pitchFamily="34" charset="0"/>
                <a:cs typeface="Arial" panose="020B0604020202020204" pitchFamily="34" charset="0"/>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GB"/>
              <a:t>Presenter’s name or subheading</a:t>
            </a:r>
            <a:endParaRPr lang="en-US"/>
          </a:p>
        </p:txBody>
      </p:sp>
      <p:sp>
        <p:nvSpPr>
          <p:cNvPr id="9" name="Text Placeholder 7"/>
          <p:cNvSpPr>
            <a:spLocks noGrp="1"/>
          </p:cNvSpPr>
          <p:nvPr>
            <p:ph type="body" sz="quarter" idx="11" hasCustomPrompt="1"/>
          </p:nvPr>
        </p:nvSpPr>
        <p:spPr>
          <a:xfrm>
            <a:off x="1368426" y="2473666"/>
            <a:ext cx="7398043" cy="406400"/>
          </a:xfrm>
        </p:spPr>
        <p:txBody>
          <a:bodyPr/>
          <a:lstStyle>
            <a:lvl1pPr marL="0" indent="0">
              <a:spcBef>
                <a:spcPts val="0"/>
              </a:spcBef>
              <a:spcAft>
                <a:spcPts val="0"/>
              </a:spcAft>
              <a:buFont typeface="Arial"/>
              <a:buNone/>
              <a:defRPr sz="1800" b="0" i="0" baseline="0">
                <a:solidFill>
                  <a:schemeClr val="accent1"/>
                </a:solidFill>
              </a:defRPr>
            </a:lvl1pPr>
            <a:lvl2pPr marL="0" indent="0">
              <a:spcBef>
                <a:spcPts val="0"/>
              </a:spcBef>
              <a:spcAft>
                <a:spcPts val="0"/>
              </a:spcAft>
              <a:buFont typeface="Arial"/>
              <a:buNone/>
              <a:defRPr b="0" i="0">
                <a:solidFill>
                  <a:schemeClr val="accent1"/>
                </a:solidFill>
              </a:defRPr>
            </a:lvl2pPr>
            <a:lvl3pPr marL="0" indent="0">
              <a:spcBef>
                <a:spcPts val="0"/>
              </a:spcBef>
              <a:spcAft>
                <a:spcPts val="0"/>
              </a:spcAft>
              <a:buNone/>
              <a:defRPr b="0" i="0">
                <a:solidFill>
                  <a:schemeClr val="accent1"/>
                </a:solidFill>
              </a:defRPr>
            </a:lvl3pPr>
            <a:lvl4pPr marL="0" indent="0">
              <a:spcBef>
                <a:spcPts val="0"/>
              </a:spcBef>
              <a:spcAft>
                <a:spcPts val="0"/>
              </a:spcAft>
              <a:buNone/>
              <a:defRPr b="0" i="0">
                <a:solidFill>
                  <a:schemeClr val="accent1"/>
                </a:solidFill>
              </a:defRPr>
            </a:lvl4pPr>
            <a:lvl5pPr marL="0" indent="0">
              <a:spcBef>
                <a:spcPts val="0"/>
              </a:spcBef>
              <a:spcAft>
                <a:spcPts val="0"/>
              </a:spcAft>
              <a:buNone/>
              <a:defRPr b="0" i="0">
                <a:solidFill>
                  <a:schemeClr val="accent1"/>
                </a:solidFill>
              </a:defRPr>
            </a:lvl5pPr>
          </a:lstStyle>
          <a:p>
            <a:pPr lvl="0"/>
            <a:fld id="{2545BBF0-D1FF-4F83-A45D-0F0EC3448973}" type="datetime3">
              <a:rPr lang="en-GB" smtClean="0"/>
              <a:t>5 February, 2024</a:t>
            </a:fld>
            <a:endParaRPr lang="en-US"/>
          </a:p>
        </p:txBody>
      </p:sp>
      <p:pic>
        <p:nvPicPr>
          <p:cNvPr id="10" name="Picture 9">
            <a:extLst>
              <a:ext uri="{FF2B5EF4-FFF2-40B4-BE49-F238E27FC236}">
                <a16:creationId xmlns:a16="http://schemas.microsoft.com/office/drawing/2014/main" id="{72FA24EB-F16A-BD48-86C8-CE7C667D4412}"/>
              </a:ext>
            </a:extLst>
          </p:cNvPr>
          <p:cNvPicPr>
            <a:picLocks noChangeAspect="1"/>
          </p:cNvPicPr>
          <p:nvPr userDrawn="1"/>
        </p:nvPicPr>
        <p:blipFill>
          <a:blip r:embed="rId3"/>
          <a:stretch>
            <a:fillRect/>
          </a:stretch>
        </p:blipFill>
        <p:spPr>
          <a:xfrm>
            <a:off x="393868" y="4105717"/>
            <a:ext cx="2404760" cy="766603"/>
          </a:xfrm>
          <a:prstGeom prst="rect">
            <a:avLst/>
          </a:prstGeom>
        </p:spPr>
      </p:pic>
      <p:sp>
        <p:nvSpPr>
          <p:cNvPr id="2" name="TextBox 1">
            <a:extLst>
              <a:ext uri="{FF2B5EF4-FFF2-40B4-BE49-F238E27FC236}">
                <a16:creationId xmlns:a16="http://schemas.microsoft.com/office/drawing/2014/main" id="{4E134400-33F7-00F7-39B1-309DCAFA3E25}"/>
              </a:ext>
            </a:extLst>
          </p:cNvPr>
          <p:cNvSpPr txBox="1"/>
          <p:nvPr userDrawn="1"/>
        </p:nvSpPr>
        <p:spPr>
          <a:xfrm>
            <a:off x="2955985" y="2593675"/>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Tree>
    <p:custDataLst>
      <p:tags r:id="rId1"/>
    </p:custDataLst>
    <p:extLst>
      <p:ext uri="{BB962C8B-B14F-4D97-AF65-F5344CB8AC3E}">
        <p14:creationId xmlns:p14="http://schemas.microsoft.com/office/powerpoint/2010/main" val="2818290896"/>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349999"/>
            <a:ext cx="7200734" cy="3456000"/>
          </a:xfrm>
        </p:spPr>
        <p:txBody>
          <a:bodyPr/>
          <a:lstStyle>
            <a:lvl1pPr marL="324000" indent="-324000">
              <a:spcBef>
                <a:spcPts val="900"/>
              </a:spcBef>
              <a:buFont typeface="+mj-lt"/>
              <a:buAutoNum type="arabicPeriod"/>
              <a:defRPr sz="1800"/>
            </a:lvl1pPr>
            <a:lvl2pPr marL="324000" indent="-324000">
              <a:spcBef>
                <a:spcPts val="900"/>
              </a:spcBef>
              <a:buFont typeface="+mj-lt"/>
              <a:buAutoNum type="arabicPeriod"/>
              <a:defRPr sz="1800" b="1">
                <a:solidFill>
                  <a:srgbClr val="E30514"/>
                </a:solidFill>
              </a:defRPr>
            </a:lvl2pPr>
            <a:lvl3pPr marL="324000" indent="-324000">
              <a:spcBef>
                <a:spcPts val="900"/>
              </a:spcBef>
              <a:buSzPct val="100000"/>
              <a:buFont typeface="+mj-lt"/>
              <a:buAutoNum type="arabicPeriod"/>
              <a:defRPr sz="1800"/>
            </a:lvl3pPr>
            <a:lvl4pPr marL="324000" indent="-324000">
              <a:spcBef>
                <a:spcPts val="900"/>
              </a:spcBef>
              <a:buSzPct val="100000"/>
              <a:buFont typeface="+mj-lt"/>
              <a:buAutoNum type="arabicPeriod"/>
              <a:defRPr sz="1800"/>
            </a:lvl4pPr>
            <a:lvl5pPr marL="324000" indent="-324000">
              <a:spcBef>
                <a:spcPts val="900"/>
              </a:spcBef>
              <a:buFont typeface="+mj-lt"/>
              <a:buAutoNum type="arabicPeriod"/>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The building blocks of health</a:t>
            </a:r>
          </a:p>
        </p:txBody>
      </p:sp>
      <p:sp>
        <p:nvSpPr>
          <p:cNvPr id="6" name="Slide Number Placeholder 5"/>
          <p:cNvSpPr>
            <a:spLocks noGrp="1"/>
          </p:cNvSpPr>
          <p:nvPr>
            <p:ph type="sldNum" sz="quarter" idx="12"/>
          </p:nvPr>
        </p:nvSpPr>
        <p:spPr/>
        <p:txBody>
          <a:bodyPr/>
          <a:lstStyle/>
          <a:p>
            <a:fld id="{4B096CFE-13EB-9C46-AD64-3E2A74317CB2}" type="slidenum">
              <a:t>‹#›</a:t>
            </a:fld>
            <a:endParaRPr lang="en-US"/>
          </a:p>
        </p:txBody>
      </p:sp>
      <p:cxnSp>
        <p:nvCxnSpPr>
          <p:cNvPr id="7" name="Straight Connector 6"/>
          <p:cNvCxnSpPr/>
          <p:nvPr userDrawn="1"/>
        </p:nvCxnSpPr>
        <p:spPr>
          <a:xfrm>
            <a:off x="360003" y="540000"/>
            <a:ext cx="8406469"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360000" y="592857"/>
            <a:ext cx="8393770" cy="498598"/>
          </a:xfrm>
          <a:prstGeom prst="rect">
            <a:avLst/>
          </a:prstGeom>
          <a:noFill/>
        </p:spPr>
        <p:txBody>
          <a:bodyPr wrap="square" lIns="0" tIns="0" rIns="0" bIns="0" rtlCol="0">
            <a:spAutoFit/>
          </a:bodyPr>
          <a:lstStyle/>
          <a:p>
            <a:r>
              <a:rPr lang="en-GB" sz="3240">
                <a:latin typeface="+mj-lt"/>
              </a:rPr>
              <a:t>Contents</a:t>
            </a:r>
          </a:p>
        </p:txBody>
      </p:sp>
      <p:pic>
        <p:nvPicPr>
          <p:cNvPr id="12" name="Picture 11">
            <a:extLst>
              <a:ext uri="{FF2B5EF4-FFF2-40B4-BE49-F238E27FC236}">
                <a16:creationId xmlns:a16="http://schemas.microsoft.com/office/drawing/2014/main" id="{B367D386-821D-3945-8B1C-89F4946CC70E}"/>
              </a:ext>
            </a:extLst>
          </p:cNvPr>
          <p:cNvPicPr>
            <a:picLocks noChangeAspect="1"/>
          </p:cNvPicPr>
          <p:nvPr userDrawn="1"/>
        </p:nvPicPr>
        <p:blipFill>
          <a:blip r:embed="rId3"/>
          <a:stretch>
            <a:fillRect/>
          </a:stretch>
        </p:blipFill>
        <p:spPr>
          <a:xfrm>
            <a:off x="7831344" y="191002"/>
            <a:ext cx="942234" cy="300371"/>
          </a:xfrm>
          <a:prstGeom prst="rect">
            <a:avLst/>
          </a:prstGeom>
        </p:spPr>
      </p:pic>
    </p:spTree>
    <p:custDataLst>
      <p:tags r:id="rId1"/>
    </p:custDataLst>
    <p:extLst>
      <p:ext uri="{BB962C8B-B14F-4D97-AF65-F5344CB8AC3E}">
        <p14:creationId xmlns:p14="http://schemas.microsoft.com/office/powerpoint/2010/main" val="41822750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accent4"/>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368000" y="1280177"/>
            <a:ext cx="6177493" cy="553998"/>
          </a:xfrm>
        </p:spPr>
        <p:txBody>
          <a:bodyPr anchor="b" anchorCtr="0"/>
          <a:lstStyle>
            <a:lvl1pPr algn="l">
              <a:defRPr sz="3600" b="0" cap="none">
                <a:solidFill>
                  <a:schemeClr val="bg1"/>
                </a:solidFill>
              </a:defRPr>
            </a:lvl1pPr>
          </a:lstStyle>
          <a:p>
            <a:r>
              <a:rPr lang="en-GB"/>
              <a:t>Coloured divider</a:t>
            </a:r>
            <a:endParaRPr lang="en-US"/>
          </a:p>
        </p:txBody>
      </p:sp>
      <p:sp>
        <p:nvSpPr>
          <p:cNvPr id="6" name="Text Placeholder 2"/>
          <p:cNvSpPr>
            <a:spLocks noGrp="1"/>
          </p:cNvSpPr>
          <p:nvPr>
            <p:ph type="body" idx="1" hasCustomPrompt="1"/>
          </p:nvPr>
        </p:nvSpPr>
        <p:spPr>
          <a:xfrm>
            <a:off x="1368000" y="1961977"/>
            <a:ext cx="6177493" cy="1125140"/>
          </a:xfrm>
        </p:spPr>
        <p:txBody>
          <a:bodyPr anchor="t" anchorCtr="0"/>
          <a:lstStyle>
            <a:lvl1pPr marL="0" indent="0">
              <a:buNone/>
              <a:defRPr sz="1800">
                <a:solidFill>
                  <a:srgbClr val="FFFFFF"/>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en-GB"/>
              <a:t>Insert subheading here if required</a:t>
            </a:r>
          </a:p>
        </p:txBody>
      </p:sp>
    </p:spTree>
    <p:custDataLst>
      <p:tags r:id="rId1"/>
    </p:custDataLst>
    <p:extLst>
      <p:ext uri="{BB962C8B-B14F-4D97-AF65-F5344CB8AC3E}">
        <p14:creationId xmlns:p14="http://schemas.microsoft.com/office/powerpoint/2010/main" val="3532053646"/>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out us Animation">
    <p:spTree>
      <p:nvGrpSpPr>
        <p:cNvPr id="1" name=""/>
        <p:cNvGrpSpPr/>
        <p:nvPr/>
      </p:nvGrpSpPr>
      <p:grpSpPr>
        <a:xfrm>
          <a:off x="0" y="0"/>
          <a:ext cx="0" cy="0"/>
          <a:chOff x="0" y="0"/>
          <a:chExt cx="0" cy="0"/>
        </a:xfrm>
      </p:grpSpPr>
      <p:pic>
        <p:nvPicPr>
          <p:cNvPr id="2" name="4bVQGwtjWk4"/>
          <p:cNvPicPr>
            <a:picLocks noChangeAspect="1"/>
          </p:cNvPicPr>
          <p:nvPr userDrawn="1">
            <a:videoFile r:link="rId2"/>
            <p:extLst>
              <p:ext uri="{DAA4B4D4-6D71-4841-9C94-3DE7FCFB9230}">
                <p14:media xmlns:p14="http://schemas.microsoft.com/office/powerpoint/2010/main" r:link="rId3"/>
              </p:ext>
            </p:extLst>
          </p:nvPr>
        </p:nvPicPr>
        <p:blipFill>
          <a:blip r:embed="rId5"/>
          <a:stretch>
            <a:fillRect/>
          </a:stretch>
        </p:blipFill>
        <p:spPr>
          <a:xfrm>
            <a:off x="0" y="0"/>
            <a:ext cx="9144000" cy="5143500"/>
          </a:xfrm>
          <a:prstGeom prst="rect">
            <a:avLst/>
          </a:prstGeom>
        </p:spPr>
      </p:pic>
    </p:spTree>
    <p:custDataLst>
      <p:tags r:id="rId1"/>
    </p:custDataLst>
    <p:extLst>
      <p:ext uri="{BB962C8B-B14F-4D97-AF65-F5344CB8AC3E}">
        <p14:creationId xmlns:p14="http://schemas.microsoft.com/office/powerpoint/2010/main" val="323181055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video>
              <p:cMediaNode>
                <p:cTn id="2" fill="hold" display="0">
                  <p:stCondLst>
                    <p:cond delay="indefinite"/>
                  </p:stCondLst>
                </p:cTn>
                <p:tgtEl>
                  <p:spTgt spid="2"/>
                </p:tgtEl>
              </p:cMediaNode>
            </p:video>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469E9-D4C4-7D4A-B63F-D05409D48789}"/>
              </a:ext>
            </a:extLst>
          </p:cNvPr>
          <p:cNvSpPr>
            <a:spLocks noGrp="1"/>
          </p:cNvSpPr>
          <p:nvPr>
            <p:ph type="title"/>
          </p:nvPr>
        </p:nvSpPr>
        <p:spPr>
          <a:xfrm>
            <a:off x="1368000" y="621431"/>
            <a:ext cx="7398472" cy="307777"/>
          </a:xfrm>
        </p:spPr>
        <p:txBody>
          <a:bodyPr/>
          <a:lstStyle>
            <a:lvl1pPr>
              <a:defRPr sz="2000"/>
            </a:lvl1pPr>
          </a:lstStyle>
          <a:p>
            <a:r>
              <a:rPr lang="en-US"/>
              <a:t>Click to edit Master title style</a:t>
            </a:r>
          </a:p>
        </p:txBody>
      </p:sp>
      <p:sp>
        <p:nvSpPr>
          <p:cNvPr id="6" name="TextBox 5">
            <a:extLst>
              <a:ext uri="{FF2B5EF4-FFF2-40B4-BE49-F238E27FC236}">
                <a16:creationId xmlns:a16="http://schemas.microsoft.com/office/drawing/2014/main" id="{13CB31E1-9AAC-FC4C-9E45-C38020CAD075}"/>
              </a:ext>
            </a:extLst>
          </p:cNvPr>
          <p:cNvSpPr txBox="1"/>
          <p:nvPr userDrawn="1"/>
        </p:nvSpPr>
        <p:spPr>
          <a:xfrm>
            <a:off x="2510725" y="325464"/>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8" name="Straight Connector 7">
            <a:extLst>
              <a:ext uri="{FF2B5EF4-FFF2-40B4-BE49-F238E27FC236}">
                <a16:creationId xmlns:a16="http://schemas.microsoft.com/office/drawing/2014/main" id="{3126CB32-F74B-8140-8574-C12B156A5DC9}"/>
              </a:ext>
            </a:extLst>
          </p:cNvPr>
          <p:cNvCxnSpPr/>
          <p:nvPr userDrawn="1"/>
        </p:nvCxnSpPr>
        <p:spPr>
          <a:xfrm>
            <a:off x="360003" y="540000"/>
            <a:ext cx="8406469"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62166FF3-4350-214E-A711-47ED57D3494A}"/>
              </a:ext>
            </a:extLst>
          </p:cNvPr>
          <p:cNvPicPr>
            <a:picLocks noChangeAspect="1"/>
          </p:cNvPicPr>
          <p:nvPr userDrawn="1"/>
        </p:nvPicPr>
        <p:blipFill>
          <a:blip r:embed="rId3"/>
          <a:stretch>
            <a:fillRect/>
          </a:stretch>
        </p:blipFill>
        <p:spPr>
          <a:xfrm>
            <a:off x="7831344" y="191002"/>
            <a:ext cx="942234" cy="300371"/>
          </a:xfrm>
          <a:prstGeom prst="rect">
            <a:avLst/>
          </a:prstGeom>
        </p:spPr>
      </p:pic>
      <p:sp>
        <p:nvSpPr>
          <p:cNvPr id="7" name="TextBox 6">
            <a:extLst>
              <a:ext uri="{FF2B5EF4-FFF2-40B4-BE49-F238E27FC236}">
                <a16:creationId xmlns:a16="http://schemas.microsoft.com/office/drawing/2014/main" id="{3E1BA21D-FA5B-6B40-8DDA-9F53BBCF3088}"/>
              </a:ext>
            </a:extLst>
          </p:cNvPr>
          <p:cNvSpPr txBox="1"/>
          <p:nvPr userDrawn="1"/>
        </p:nvSpPr>
        <p:spPr>
          <a:xfrm>
            <a:off x="962526" y="336884"/>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1" name="Footer Placeholder 10">
            <a:extLst>
              <a:ext uri="{FF2B5EF4-FFF2-40B4-BE49-F238E27FC236}">
                <a16:creationId xmlns:a16="http://schemas.microsoft.com/office/drawing/2014/main" id="{24CC2760-8498-0B80-3F0F-010C23A27E30}"/>
              </a:ext>
            </a:extLst>
          </p:cNvPr>
          <p:cNvSpPr>
            <a:spLocks noGrp="1"/>
          </p:cNvSpPr>
          <p:nvPr>
            <p:ph type="ftr" sz="quarter" idx="11"/>
          </p:nvPr>
        </p:nvSpPr>
        <p:spPr/>
        <p:txBody>
          <a:bodyPr/>
          <a:lstStyle/>
          <a:p>
            <a:r>
              <a:rPr lang="en-US" sz="1000"/>
              <a:t>The building blocks of health</a:t>
            </a:r>
            <a:endParaRPr lang="en-US"/>
          </a:p>
        </p:txBody>
      </p:sp>
      <p:sp>
        <p:nvSpPr>
          <p:cNvPr id="12" name="Slide Number Placeholder 11">
            <a:extLst>
              <a:ext uri="{FF2B5EF4-FFF2-40B4-BE49-F238E27FC236}">
                <a16:creationId xmlns:a16="http://schemas.microsoft.com/office/drawing/2014/main" id="{ED91C699-1722-B27D-A9E3-0CBF8E905E82}"/>
              </a:ext>
            </a:extLst>
          </p:cNvPr>
          <p:cNvSpPr>
            <a:spLocks noGrp="1"/>
          </p:cNvSpPr>
          <p:nvPr>
            <p:ph type="sldNum" sz="quarter" idx="12"/>
          </p:nvPr>
        </p:nvSpPr>
        <p:spPr/>
        <p:txBody>
          <a:bodyPr/>
          <a:lstStyle/>
          <a:p>
            <a:r>
              <a:rPr lang="en-US"/>
              <a:t>‹#›</a:t>
            </a:r>
          </a:p>
        </p:txBody>
      </p:sp>
      <p:sp>
        <p:nvSpPr>
          <p:cNvPr id="3" name="Footer Placeholder 3">
            <a:hlinkClick r:id="rId4"/>
            <a:extLst>
              <a:ext uri="{FF2B5EF4-FFF2-40B4-BE49-F238E27FC236}">
                <a16:creationId xmlns:a16="http://schemas.microsoft.com/office/drawing/2014/main" id="{24B7829C-4248-D6FC-261E-A7F8A2643721}"/>
              </a:ext>
            </a:extLst>
          </p:cNvPr>
          <p:cNvSpPr txBox="1">
            <a:spLocks/>
          </p:cNvSpPr>
          <p:nvPr userDrawn="1"/>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www.health.org.uk/what-makes-us-healthy</a:t>
            </a:r>
            <a:endParaRPr lang="en-US" sz="800">
              <a:solidFill>
                <a:schemeClr val="tx2"/>
              </a:solidFill>
            </a:endParaRPr>
          </a:p>
        </p:txBody>
      </p:sp>
    </p:spTree>
    <p:custDataLst>
      <p:tags r:id="rId1"/>
    </p:custDataLst>
    <p:extLst>
      <p:ext uri="{BB962C8B-B14F-4D97-AF65-F5344CB8AC3E}">
        <p14:creationId xmlns:p14="http://schemas.microsoft.com/office/powerpoint/2010/main" val="167478355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extLst>
    <p:ext uri="{DCECCB84-F9BA-43D5-87BE-67443E8EF086}">
      <p15:sldGuideLst xmlns:p15="http://schemas.microsoft.com/office/powerpoint/2012/main">
        <p15:guide id="1" orient="horz" pos="645" userDrawn="1">
          <p15:clr>
            <a:srgbClr val="FBAE40"/>
          </p15:clr>
        </p15:guide>
        <p15:guide id="2" pos="86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2">
            <a:alpha val="5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68000" y="1974677"/>
            <a:ext cx="6692267" cy="481950"/>
          </a:xfrm>
        </p:spPr>
        <p:txBody>
          <a:bodyPr/>
          <a:lstStyle>
            <a:lvl1pPr marL="0" indent="0" algn="l">
              <a:buNone/>
              <a:defRPr lang="en-US" sz="1800" dirty="0"/>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GB"/>
              <a:t>Insert a subheading here if required</a:t>
            </a:r>
            <a:endParaRPr lang="en-US"/>
          </a:p>
        </p:txBody>
      </p:sp>
      <p:sp>
        <p:nvSpPr>
          <p:cNvPr id="10" name="TextBox 9"/>
          <p:cNvSpPr txBox="1"/>
          <p:nvPr userDrawn="1"/>
        </p:nvSpPr>
        <p:spPr>
          <a:xfrm>
            <a:off x="1368000" y="1245677"/>
            <a:ext cx="7398468" cy="729000"/>
          </a:xfrm>
          <a:prstGeom prst="rect">
            <a:avLst/>
          </a:prstGeom>
          <a:noFill/>
        </p:spPr>
        <p:txBody>
          <a:bodyPr wrap="square" lIns="0" rIns="0" bIns="0" rtlCol="0">
            <a:noAutofit/>
          </a:bodyPr>
          <a:lstStyle/>
          <a:p>
            <a:r>
              <a:rPr lang="en-US" sz="3780">
                <a:latin typeface="+mj-lt"/>
              </a:rPr>
              <a:t>Thank you</a:t>
            </a:r>
          </a:p>
        </p:txBody>
      </p:sp>
      <p:pic>
        <p:nvPicPr>
          <p:cNvPr id="5" name="Picture 4">
            <a:extLst>
              <a:ext uri="{FF2B5EF4-FFF2-40B4-BE49-F238E27FC236}">
                <a16:creationId xmlns:a16="http://schemas.microsoft.com/office/drawing/2014/main" id="{5D0F49B2-0732-6344-A759-022D52773C18}"/>
              </a:ext>
            </a:extLst>
          </p:cNvPr>
          <p:cNvPicPr>
            <a:picLocks noChangeAspect="1"/>
          </p:cNvPicPr>
          <p:nvPr userDrawn="1"/>
        </p:nvPicPr>
        <p:blipFill>
          <a:blip r:embed="rId2"/>
          <a:stretch>
            <a:fillRect/>
          </a:stretch>
        </p:blipFill>
        <p:spPr>
          <a:xfrm>
            <a:off x="393868" y="4105717"/>
            <a:ext cx="2404760" cy="766603"/>
          </a:xfrm>
          <a:prstGeom prst="rect">
            <a:avLst/>
          </a:prstGeom>
        </p:spPr>
      </p:pic>
    </p:spTree>
    <p:extLst>
      <p:ext uri="{BB962C8B-B14F-4D97-AF65-F5344CB8AC3E}">
        <p14:creationId xmlns:p14="http://schemas.microsoft.com/office/powerpoint/2010/main" val="131637526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3" y="621431"/>
            <a:ext cx="8406469" cy="470898"/>
          </a:xfrm>
          <a:prstGeom prst="rect">
            <a:avLst/>
          </a:prstGeom>
        </p:spPr>
        <p:txBody>
          <a:bodyPr vert="horz" lIns="0" tIns="0" rIns="0" bIns="0" rtlCol="0" anchor="t" anchorCtr="0">
            <a:spAutoFit/>
          </a:bodyPr>
          <a:lstStyle/>
          <a:p>
            <a:r>
              <a:rPr lang="en-US"/>
              <a:t>Click to edit Master title style</a:t>
            </a:r>
          </a:p>
        </p:txBody>
      </p:sp>
      <p:sp>
        <p:nvSpPr>
          <p:cNvPr id="3" name="Text Placeholder 2"/>
          <p:cNvSpPr>
            <a:spLocks noGrp="1"/>
          </p:cNvSpPr>
          <p:nvPr>
            <p:ph type="body" idx="1"/>
          </p:nvPr>
        </p:nvSpPr>
        <p:spPr>
          <a:xfrm>
            <a:off x="360003" y="1349999"/>
            <a:ext cx="8406469" cy="3456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68000" y="266158"/>
            <a:ext cx="5808600" cy="204272"/>
          </a:xfrm>
          <a:prstGeom prst="rect">
            <a:avLst/>
          </a:prstGeom>
        </p:spPr>
        <p:txBody>
          <a:bodyPr vert="horz" lIns="0" tIns="0" rIns="0" bIns="0" rtlCol="0" anchor="b" anchorCtr="0"/>
          <a:lstStyle>
            <a:lvl1pPr algn="l">
              <a:defRPr sz="945">
                <a:solidFill>
                  <a:schemeClr val="tx1"/>
                </a:solidFill>
                <a:latin typeface="Georgia"/>
                <a:cs typeface="Georgia"/>
              </a:defRPr>
            </a:lvl1pPr>
          </a:lstStyle>
          <a:p>
            <a:r>
              <a:rPr lang="en-US" sz="1000"/>
              <a:t>The building blocks of health</a:t>
            </a:r>
            <a:endParaRPr lang="en-US"/>
          </a:p>
        </p:txBody>
      </p:sp>
      <p:sp>
        <p:nvSpPr>
          <p:cNvPr id="6" name="Slide Number Placeholder 5"/>
          <p:cNvSpPr>
            <a:spLocks noGrp="1"/>
          </p:cNvSpPr>
          <p:nvPr>
            <p:ph type="sldNum" sz="quarter" idx="4"/>
          </p:nvPr>
        </p:nvSpPr>
        <p:spPr>
          <a:xfrm>
            <a:off x="6553200" y="4866906"/>
            <a:ext cx="2213268" cy="174201"/>
          </a:xfrm>
          <a:prstGeom prst="rect">
            <a:avLst/>
          </a:prstGeom>
        </p:spPr>
        <p:txBody>
          <a:bodyPr vert="horz" lIns="0" tIns="0" rIns="0" bIns="0" rtlCol="0" anchor="ctr"/>
          <a:lstStyle>
            <a:lvl1pPr algn="r">
              <a:defRPr sz="990">
                <a:solidFill>
                  <a:schemeClr val="tx1">
                    <a:tint val="75000"/>
                  </a:schemeClr>
                </a:solidFill>
                <a:latin typeface="Georgia"/>
                <a:cs typeface="Georgia"/>
              </a:defRPr>
            </a:lvl1pPr>
          </a:lstStyle>
          <a:p>
            <a:r>
              <a:rPr lang="en-US"/>
              <a:t>‹#›</a:t>
            </a:r>
          </a:p>
        </p:txBody>
      </p:sp>
    </p:spTree>
    <p:custDataLst>
      <p:tags r:id="rId8"/>
    </p:custDataLst>
    <p:extLst>
      <p:ext uri="{BB962C8B-B14F-4D97-AF65-F5344CB8AC3E}">
        <p14:creationId xmlns:p14="http://schemas.microsoft.com/office/powerpoint/2010/main" val="32571885"/>
      </p:ext>
    </p:extLst>
  </p:cSld>
  <p:clrMap bg1="lt1" tx1="dk1" bg2="lt2" tx2="dk2" accent1="accent1" accent2="accent2" accent3="accent3" accent4="accent4" accent5="accent5" accent6="accent6" hlink="hlink" folHlink="folHlink"/>
  <p:sldLayoutIdLst>
    <p:sldLayoutId id="2147483666" r:id="rId1"/>
    <p:sldLayoutId id="2147483655" r:id="rId2"/>
    <p:sldLayoutId id="2147483651" r:id="rId3"/>
    <p:sldLayoutId id="2147483687" r:id="rId4"/>
    <p:sldLayoutId id="2147483688" r:id="rId5"/>
    <p:sldLayoutId id="2147483665" r:id="rId6"/>
  </p:sldLayoutIdLst>
  <mc:AlternateContent xmlns:mc="http://schemas.openxmlformats.org/markup-compatibility/2006" xmlns:p14="http://schemas.microsoft.com/office/powerpoint/2010/main">
    <mc:Choice Requires="p14">
      <p:transition spd="slow" p14:dur="11250"/>
    </mc:Choice>
    <mc:Fallback xmlns="">
      <p:transition spd="slow"/>
    </mc:Fallback>
  </mc:AlternateContent>
  <p:hf hdr="0"/>
  <p:txStyles>
    <p:titleStyle>
      <a:lvl1pPr algn="l" defTabSz="411480" rtl="0" eaLnBrk="1" latinLnBrk="0" hangingPunct="1">
        <a:spcBef>
          <a:spcPct val="0"/>
        </a:spcBef>
        <a:buNone/>
        <a:defRPr sz="3060" b="0" i="0" kern="1200">
          <a:solidFill>
            <a:schemeClr val="tx1"/>
          </a:solidFill>
          <a:latin typeface="Georgia"/>
          <a:ea typeface="+mj-ea"/>
          <a:cs typeface="Georgia"/>
        </a:defRPr>
      </a:lvl1pPr>
    </p:titleStyle>
    <p:bodyStyle>
      <a:lvl1pPr marL="0" indent="0" algn="l" defTabSz="411480" rtl="0" eaLnBrk="1" latinLnBrk="0" hangingPunct="1">
        <a:spcBef>
          <a:spcPts val="900"/>
        </a:spcBef>
        <a:spcAft>
          <a:spcPts val="0"/>
        </a:spcAft>
        <a:buFont typeface="Arial"/>
        <a:buNone/>
        <a:defRPr sz="1800" kern="1200">
          <a:solidFill>
            <a:schemeClr val="tx1"/>
          </a:solidFill>
          <a:latin typeface="+mn-lt"/>
          <a:ea typeface="+mn-ea"/>
          <a:cs typeface="+mn-cs"/>
        </a:defRPr>
      </a:lvl1pPr>
      <a:lvl2pPr marL="0" indent="0" algn="l" defTabSz="411480" rtl="0" eaLnBrk="1" latinLnBrk="0" hangingPunct="1">
        <a:spcBef>
          <a:spcPts val="900"/>
        </a:spcBef>
        <a:spcAft>
          <a:spcPts val="0"/>
        </a:spcAft>
        <a:buFont typeface="Arial"/>
        <a:buNone/>
        <a:defRPr sz="1800" b="1" kern="1200">
          <a:solidFill>
            <a:srgbClr val="E30514"/>
          </a:solidFill>
          <a:latin typeface="+mn-lt"/>
          <a:ea typeface="+mn-ea"/>
          <a:cs typeface="+mn-cs"/>
        </a:defRPr>
      </a:lvl2pPr>
      <a:lvl3pPr marL="259200" indent="-259200" algn="l" defTabSz="411480" rtl="0" eaLnBrk="1" latinLnBrk="0" hangingPunct="1">
        <a:spcBef>
          <a:spcPts val="900"/>
        </a:spcBef>
        <a:spcAft>
          <a:spcPts val="0"/>
        </a:spcAft>
        <a:buSzPct val="120000"/>
        <a:buFont typeface="Arial" panose="020B0604020202020204" pitchFamily="34" charset="0"/>
        <a:buChar char="•"/>
        <a:defRPr sz="1800" kern="1200">
          <a:solidFill>
            <a:schemeClr val="tx1"/>
          </a:solidFill>
          <a:latin typeface="+mn-lt"/>
          <a:ea typeface="+mn-ea"/>
          <a:cs typeface="+mn-cs"/>
        </a:defRPr>
      </a:lvl3pPr>
      <a:lvl4pPr marL="1036800" indent="-259200" algn="l" defTabSz="411480" rtl="0" eaLnBrk="1" latinLnBrk="0" hangingPunct="1">
        <a:spcBef>
          <a:spcPts val="0"/>
        </a:spcBef>
        <a:spcAft>
          <a:spcPts val="450"/>
        </a:spcAft>
        <a:buSzPct val="120000"/>
        <a:buFont typeface="Arial" panose="020B0604020202020204" pitchFamily="34" charset="0"/>
        <a:buChar char="•"/>
        <a:defRPr sz="1800" kern="1200">
          <a:solidFill>
            <a:schemeClr val="tx1"/>
          </a:solidFill>
          <a:latin typeface="+mn-lt"/>
          <a:ea typeface="+mn-ea"/>
          <a:cs typeface="+mn-cs"/>
        </a:defRPr>
      </a:lvl4pPr>
      <a:lvl5pPr marL="1749600" indent="-259200" algn="l" defTabSz="411480" rtl="0" eaLnBrk="1" latinLnBrk="0" hangingPunct="1">
        <a:spcBef>
          <a:spcPts val="0"/>
        </a:spcBef>
        <a:spcAft>
          <a:spcPts val="900"/>
        </a:spcAft>
        <a:buFont typeface="Arial" panose="020B0604020202020204" pitchFamily="34" charset="0"/>
        <a:buChar char="−"/>
        <a:tabLst/>
        <a:defRPr sz="1800" kern="1200">
          <a:solidFill>
            <a:schemeClr val="tx1"/>
          </a:solidFill>
          <a:latin typeface="+mn-lt"/>
          <a:ea typeface="+mn-ea"/>
          <a:cs typeface="+mn-cs"/>
        </a:defRPr>
      </a:lvl5pPr>
      <a:lvl6pPr marL="259200" indent="-259200" algn="l" defTabSz="411480" rtl="0" eaLnBrk="1" latinLnBrk="0" hangingPunct="1">
        <a:spcBef>
          <a:spcPts val="450"/>
        </a:spcBef>
        <a:buFont typeface="Wingdings" charset="2"/>
        <a:buAutoNum type="arabicPlain"/>
        <a:defRPr sz="2160" kern="1200">
          <a:solidFill>
            <a:schemeClr val="tx1"/>
          </a:solidFill>
          <a:latin typeface="+mn-lt"/>
          <a:ea typeface="+mn-ea"/>
          <a:cs typeface="+mn-cs"/>
        </a:defRPr>
      </a:lvl6pPr>
      <a:lvl7pPr marL="0" indent="0" algn="l" defTabSz="411480" rtl="0" eaLnBrk="1" latinLnBrk="0" hangingPunct="1">
        <a:spcBef>
          <a:spcPts val="450"/>
        </a:spcBef>
        <a:buFont typeface="Arial"/>
        <a:buNone/>
        <a:defRPr sz="1620" kern="1200">
          <a:solidFill>
            <a:schemeClr val="tx1"/>
          </a:solidFill>
          <a:latin typeface="+mn-lt"/>
          <a:ea typeface="+mn-ea"/>
          <a:cs typeface="+mn-cs"/>
        </a:defRPr>
      </a:lvl7pPr>
      <a:lvl8pPr marL="0" indent="0" algn="l" defTabSz="411480" rtl="0" eaLnBrk="1" latinLnBrk="0" hangingPunct="1">
        <a:spcBef>
          <a:spcPts val="450"/>
        </a:spcBef>
        <a:buFont typeface="Arial"/>
        <a:buNone/>
        <a:defRPr sz="1620" b="1" kern="1200">
          <a:solidFill>
            <a:schemeClr val="tx1"/>
          </a:solidFill>
          <a:latin typeface="+mn-lt"/>
          <a:ea typeface="+mn-ea"/>
          <a:cs typeface="+mn-cs"/>
        </a:defRPr>
      </a:lvl8pPr>
      <a:lvl9pPr marL="259200" indent="-259200" algn="l" defTabSz="411480" rtl="0" eaLnBrk="1" latinLnBrk="0" hangingPunct="1">
        <a:spcBef>
          <a:spcPts val="450"/>
        </a:spcBef>
        <a:buFont typeface="Arial"/>
        <a:buChar char="•"/>
        <a:defRPr sz="162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notesSlide" Target="../notesSlides/notesSlide2.xml"/><Relationship Id="rId7" Type="http://schemas.openxmlformats.org/officeDocument/2006/relationships/slide" Target="slide19.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slide" Target="slide12.xml"/><Relationship Id="rId11" Type="http://schemas.openxmlformats.org/officeDocument/2006/relationships/slide" Target="slide56.xml"/><Relationship Id="rId5" Type="http://schemas.openxmlformats.org/officeDocument/2006/relationships/slide" Target="slide5.xml"/><Relationship Id="rId10" Type="http://schemas.openxmlformats.org/officeDocument/2006/relationships/slide" Target="slide48.xml"/><Relationship Id="rId4" Type="http://schemas.openxmlformats.org/officeDocument/2006/relationships/slide" Target="slide4.xml"/><Relationship Id="rId9" Type="http://schemas.openxmlformats.org/officeDocument/2006/relationships/slide" Target="slide4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3.svg"/><Relationship Id="rId4" Type="http://schemas.openxmlformats.org/officeDocument/2006/relationships/hyperlink" Target="http://www.health.org.uk/blog/infographic-what-makes-us-healthy"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2.xml"/><Relationship Id="rId5" Type="http://schemas.openxmlformats.org/officeDocument/2006/relationships/image" Target="../media/image5.svg"/><Relationship Id="rId4" Type="http://schemas.openxmlformats.org/officeDocument/2006/relationships/hyperlink" Target="http://www.health.org.uk/blog/infographic-how-do-our-surroundings-influence-our-healt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5.sv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5.sv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notesSlide" Target="../notesSlides/notesSlide9.xml"/><Relationship Id="rId7" Type="http://schemas.openxmlformats.org/officeDocument/2006/relationships/image" Target="../media/image9.svg"/><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hyperlink" Target="http://www.health.org.uk/blog/infographic-how-do-our-surroundings-influence-our-health"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image" Target="../media/image5.svg"/><Relationship Id="rId4" Type="http://schemas.openxmlformats.org/officeDocument/2006/relationships/hyperlink" Target="http://www.health.org.uk/blog/infographic-how-do-our-surroundings-influence-our-health"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11.svg"/><Relationship Id="rId4" Type="http://schemas.openxmlformats.org/officeDocument/2006/relationships/hyperlink" Target="http://www.health.org.uk/blog/infographic-how-do-our-surroundings-influence-our-health"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1.sv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1.sv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1.svg"/><Relationship Id="rId4" Type="http://schemas.openxmlformats.org/officeDocument/2006/relationships/image" Target="../media/image14.svg"/></Relationships>
</file>

<file path=ppt/slides/_rels/slide1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notesSlide" Target="../notesSlides/notesSlide15.xml"/><Relationship Id="rId7" Type="http://schemas.openxmlformats.org/officeDocument/2006/relationships/image" Target="../media/image14.svg"/><Relationship Id="rId2" Type="http://schemas.openxmlformats.org/officeDocument/2006/relationships/slideLayout" Target="../slideLayouts/slideLayout5.xml"/><Relationship Id="rId1" Type="http://schemas.openxmlformats.org/officeDocument/2006/relationships/tags" Target="../tags/tag16.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hyperlink" Target="http://www.health.org.uk/blog/infographic-how-do-our-surroundings-influence-our-health"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health.org.uk/evidence-hub/housing/housing-stability-and-security/trends-in-duration-of-housing-occupancy" TargetMode="External"/><Relationship Id="rId3" Type="http://schemas.openxmlformats.org/officeDocument/2006/relationships/notesSlide" Target="../notesSlides/notesSlide16.xml"/><Relationship Id="rId7" Type="http://schemas.openxmlformats.org/officeDocument/2006/relationships/hyperlink" Target="http://www.health.org.uk/evidence-hub/housing/housing-quality/number-of-households-in-non-decent-homes-by-tenure" TargetMode="External"/><Relationship Id="rId2" Type="http://schemas.openxmlformats.org/officeDocument/2006/relationships/slideLayout" Target="../slideLayouts/slideLayout5.xml"/><Relationship Id="rId1" Type="http://schemas.openxmlformats.org/officeDocument/2006/relationships/tags" Target="../tags/tag17.xml"/><Relationship Id="rId6" Type="http://schemas.openxmlformats.org/officeDocument/2006/relationships/hyperlink" Target="http://www.health.org.uk/evidence-hub/housing/housing-affordability/inequalities-in-housing-affordability" TargetMode="External"/><Relationship Id="rId5" Type="http://schemas.openxmlformats.org/officeDocument/2006/relationships/image" Target="../media/image11.svg"/><Relationship Id="rId4" Type="http://schemas.openxmlformats.org/officeDocument/2006/relationships/hyperlink" Target="http://www.health.org.uk/blog/infographic-how-do-our-surroundings-influence-our-health"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16.svg"/><Relationship Id="rId4" Type="http://schemas.openxmlformats.org/officeDocument/2006/relationships/hyperlink" Target="http://www.health.org.uk/blog/infographic-how-do-our-surroundings-influence-our-health"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7.sv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8.svg"/><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9.svg"/><Relationship Id="rId4" Type="http://schemas.openxmlformats.org/officeDocument/2006/relationships/image" Target="../media/image16.svg"/></Relationships>
</file>

<file path=ppt/slides/_rels/slide2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notesSlide" Target="../notesSlides/notesSlide22.xml"/><Relationship Id="rId7" Type="http://schemas.openxmlformats.org/officeDocument/2006/relationships/image" Target="../media/image19.svg"/><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hyperlink" Target="http://www.health.org.uk/blog/infographic-how-do-our-surroundings-influence-our-health"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www.gov.uk/government/statistics/households-below-average-income-for-financial-years-ending-1995-to-2022" TargetMode="External"/><Relationship Id="rId3" Type="http://schemas.openxmlformats.org/officeDocument/2006/relationships/notesSlide" Target="../notesSlides/notesSlide23.xml"/><Relationship Id="rId7" Type="http://schemas.openxmlformats.org/officeDocument/2006/relationships/hyperlink" Target="http://www.health.org.uk/evidence-hub/money-and-resources/debt/savings-and-income-by-health" TargetMode="External"/><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hyperlink" Target="http://www.health.org.uk/evidence-hub/money-and-resources/debt/relationship-between-self-reported-anxiety-level-and-problem-debt" TargetMode="External"/><Relationship Id="rId5" Type="http://schemas.openxmlformats.org/officeDocument/2006/relationships/image" Target="../media/image16.svg"/><Relationship Id="rId4" Type="http://schemas.openxmlformats.org/officeDocument/2006/relationships/hyperlink" Target="http://www.health.org.uk/blog/infographic-how-do-our-surroundings-influence-our-health"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21.svg"/><Relationship Id="rId4" Type="http://schemas.openxmlformats.org/officeDocument/2006/relationships/hyperlink" Target="http://www.health.org.uk/blog/infographic-how-do-our-surroundings-influence-our-health"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2.svg"/></Relationships>
</file>

<file path=ppt/slides/_rels/slide29.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3.svg"/></Relationships>
</file>

<file path=ppt/slides/_rels/slide30.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4.svg"/></Relationships>
</file>

<file path=ppt/slides/_rels/slide31.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21.svg"/><Relationship Id="rId4" Type="http://schemas.openxmlformats.org/officeDocument/2006/relationships/image" Target="../media/image25.svg"/></Relationships>
</file>

<file path=ppt/slides/_rels/slide3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notesSlide" Target="../notesSlides/notesSlide29.xml"/><Relationship Id="rId7" Type="http://schemas.openxmlformats.org/officeDocument/2006/relationships/image" Target="../media/image23.svg"/><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hyperlink" Target="http://www.health.org.uk/blog/infographic-how-do-our-surroundings-influence-our-health" TargetMode="External"/><Relationship Id="rId9" Type="http://schemas.openxmlformats.org/officeDocument/2006/relationships/image" Target="../media/image25.svg"/></Relationships>
</file>

<file path=ppt/slides/_rels/slide33.xml.rels><?xml version="1.0" encoding="UTF-8" standalone="yes"?>
<Relationships xmlns="http://schemas.openxmlformats.org/package/2006/relationships"><Relationship Id="rId8" Type="http://schemas.openxmlformats.org/officeDocument/2006/relationships/hyperlink" Target="http://www.gov.uk/government/news/englands-poorest-areas-are-fast-food-hotspots" TargetMode="External"/><Relationship Id="rId3" Type="http://schemas.openxmlformats.org/officeDocument/2006/relationships/notesSlide" Target="../notesSlides/notesSlide30.xml"/><Relationship Id="rId7" Type="http://schemas.openxmlformats.org/officeDocument/2006/relationships/hyperlink" Target="https://foodfoundation.org.uk/publication/broken-plate-20234" TargetMode="External"/><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hyperlink" Target="https://foodfoundation.org.uk/publication/broken-plate-2023" TargetMode="External"/><Relationship Id="rId5" Type="http://schemas.openxmlformats.org/officeDocument/2006/relationships/image" Target="../media/image21.svg"/><Relationship Id="rId4" Type="http://schemas.openxmlformats.org/officeDocument/2006/relationships/hyperlink" Target="http://www.health.org.uk/blog/infographic-how-do-our-surroundings-influence-our-health" TargetMode="External"/><Relationship Id="rId9" Type="http://schemas.openxmlformats.org/officeDocument/2006/relationships/hyperlink" Target="https://foodfoundation.org.uk/publication/veg-facts-2021"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24.xml"/><Relationship Id="rId5" Type="http://schemas.openxmlformats.org/officeDocument/2006/relationships/image" Target="../media/image27.svg"/><Relationship Id="rId4" Type="http://schemas.openxmlformats.org/officeDocument/2006/relationships/hyperlink" Target="http://www.health.org.uk/blog/infographic-how-do-our-surroundings-influence-our-health"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27.svg"/><Relationship Id="rId4" Type="http://schemas.openxmlformats.org/officeDocument/2006/relationships/image" Target="../media/image28.svg"/></Relationships>
</file>

<file path=ppt/slides/_rels/slide37.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27.svg"/><Relationship Id="rId4" Type="http://schemas.openxmlformats.org/officeDocument/2006/relationships/image" Target="../media/image29.svg"/></Relationships>
</file>

<file path=ppt/slides/_rels/slide38.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27.svg"/><Relationship Id="rId4" Type="http://schemas.openxmlformats.org/officeDocument/2006/relationships/image" Target="../media/image30.svg"/></Relationships>
</file>

<file path=ppt/slides/_rels/slide3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notesSlide" Target="../notesSlides/notesSlide36.xml"/><Relationship Id="rId7" Type="http://schemas.openxmlformats.org/officeDocument/2006/relationships/image" Target="../media/image29.svg"/><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hyperlink" Target="http://www.health.org.uk/blog/infographic-how-do-our-surroundings-influence-our-health"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health.org.uk/evidence-hub/transport/transport-trends/trends-in-households-without-access-to-a-car" TargetMode="External"/><Relationship Id="rId3" Type="http://schemas.openxmlformats.org/officeDocument/2006/relationships/notesSlide" Target="../notesSlides/notesSlide37.xml"/><Relationship Id="rId7" Type="http://schemas.openxmlformats.org/officeDocument/2006/relationships/hyperlink" Target="http://www.health.org.uk/evidence-hub/transport/social-exclusion/difficulties-in-job-searching-due-to-problems-with-transport" TargetMode="External"/><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hyperlink" Target="http://www.health.org.uk/evidence-hub/transport/active-travel/relationship-between-physical-activity-and-health" TargetMode="External"/><Relationship Id="rId5" Type="http://schemas.openxmlformats.org/officeDocument/2006/relationships/image" Target="../media/image27.svg"/><Relationship Id="rId4" Type="http://schemas.openxmlformats.org/officeDocument/2006/relationships/hyperlink" Target="http://www.health.org.uk/blog/infographic-how-do-our-surroundings-influence-our-health" TargetMode="External"/><Relationship Id="rId9" Type="http://schemas.openxmlformats.org/officeDocument/2006/relationships/hyperlink" Target="https://assets.publishing.service.gov.uk/media/5abb9f9e40f0b67d67479cb2/Reducing_unintentional_injuries_on_the_roads_among_children_and_young_people_.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image" Target="../media/image32.svg"/><Relationship Id="rId4" Type="http://schemas.openxmlformats.org/officeDocument/2006/relationships/hyperlink" Target="http://www.health.org.uk/blog/infographic-how-do-our-surroundings-influence-our-health"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32.svg"/><Relationship Id="rId4" Type="http://schemas.openxmlformats.org/officeDocument/2006/relationships/image" Target="../media/image33.svg"/></Relationships>
</file>

<file path=ppt/slides/_rels/slide44.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32.svg"/><Relationship Id="rId4" Type="http://schemas.openxmlformats.org/officeDocument/2006/relationships/image" Target="../media/image34.svg"/></Relationships>
</file>

<file path=ppt/slides/_rels/slide45.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32.svg"/><Relationship Id="rId4" Type="http://schemas.openxmlformats.org/officeDocument/2006/relationships/image" Target="../media/image35.svg"/></Relationships>
</file>

<file path=ppt/slides/_rels/slide4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notesSlide" Target="../notesSlides/notesSlide43.xml"/><Relationship Id="rId7" Type="http://schemas.openxmlformats.org/officeDocument/2006/relationships/image" Target="../media/image35.svg"/><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hyperlink" Target="http://www.health.org.uk/blog/infographic-how-do-our-surroundings-influence-our-health" TargetMode="Externa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hyperlink" Target="http://www.health.org.uk/evidence-hub/ffc/community-cohesion" TargetMode="External"/><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hyperlink" Target="http://www.health.org.uk/evidence-hub/ffc/personal-relationships" TargetMode="External"/><Relationship Id="rId5" Type="http://schemas.openxmlformats.org/officeDocument/2006/relationships/image" Target="../media/image32.svg"/><Relationship Id="rId4" Type="http://schemas.openxmlformats.org/officeDocument/2006/relationships/hyperlink" Target="http://www.health.org.uk/blog/infographic-how-do-our-surroundings-influence-our-health"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30.xml"/><Relationship Id="rId5" Type="http://schemas.openxmlformats.org/officeDocument/2006/relationships/image" Target="../media/image37.svg"/><Relationship Id="rId4" Type="http://schemas.openxmlformats.org/officeDocument/2006/relationships/hyperlink" Target="http://www.health.org.uk/blog/infographic-how-do-our-surroundings-influence-our-health"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image" Target="../media/image37.svg"/><Relationship Id="rId4" Type="http://schemas.openxmlformats.org/officeDocument/2006/relationships/image" Target="../media/image38.svg"/></Relationships>
</file>

<file path=ppt/slides/_rels/slide51.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37.svg"/><Relationship Id="rId4" Type="http://schemas.openxmlformats.org/officeDocument/2006/relationships/image" Target="../media/image39.svg"/></Relationships>
</file>

<file path=ppt/slides/_rels/slide52.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37.svg"/><Relationship Id="rId4" Type="http://schemas.openxmlformats.org/officeDocument/2006/relationships/image" Target="../media/image40.svg"/></Relationships>
</file>

<file path=ppt/slides/_rels/slide53.xml.rels><?xml version="1.0" encoding="UTF-8" standalone="yes"?>
<Relationships xmlns="http://schemas.openxmlformats.org/package/2006/relationships"><Relationship Id="rId3" Type="http://schemas.openxmlformats.org/officeDocument/2006/relationships/hyperlink" Target="http://www.health.org.uk/blog/infographic-how-do-our-surroundings-influence-our-health"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37.svg"/><Relationship Id="rId4" Type="http://schemas.openxmlformats.org/officeDocument/2006/relationships/image" Target="../media/image41.svg"/></Relationships>
</file>

<file path=ppt/slides/_rels/slide5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notesSlide" Target="../notesSlides/notesSlide51.xml"/><Relationship Id="rId7" Type="http://schemas.openxmlformats.org/officeDocument/2006/relationships/image" Target="../media/image39.svg"/><Relationship Id="rId2" Type="http://schemas.openxmlformats.org/officeDocument/2006/relationships/slideLayout" Target="../slideLayouts/slideLayout5.xml"/><Relationship Id="rId1" Type="http://schemas.openxmlformats.org/officeDocument/2006/relationships/tags" Target="../tags/tag31.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hyperlink" Target="http://www.health.org.uk/blog/infographic-how-do-our-surroundings-influence-our-health" TargetMode="External"/><Relationship Id="rId9" Type="http://schemas.openxmlformats.org/officeDocument/2006/relationships/image" Target="../media/image41.svg"/></Relationships>
</file>

<file path=ppt/slides/_rels/slide55.xml.rels><?xml version="1.0" encoding="UTF-8" standalone="yes"?>
<Relationships xmlns="http://schemas.openxmlformats.org/package/2006/relationships"><Relationship Id="rId8" Type="http://schemas.openxmlformats.org/officeDocument/2006/relationships/hyperlink" Target="http://www.ons.gov.uk/employmentandlabourmarket/peopleinwork/earningsandworkinghours/datasets/numberandproportionofemployeejobswithhourlypaybelowthelivingwage" TargetMode="External"/><Relationship Id="rId3" Type="http://schemas.openxmlformats.org/officeDocument/2006/relationships/notesSlide" Target="../notesSlides/notesSlide52.xml"/><Relationship Id="rId7" Type="http://schemas.openxmlformats.org/officeDocument/2006/relationships/hyperlink" Target="http://www.health.org.uk/evidence-hub/work/job-quality/relationship-between-low-quality-jobs-and-health" TargetMode="External"/><Relationship Id="rId2" Type="http://schemas.openxmlformats.org/officeDocument/2006/relationships/slideLayout" Target="../slideLayouts/slideLayout5.xml"/><Relationship Id="rId1" Type="http://schemas.openxmlformats.org/officeDocument/2006/relationships/tags" Target="../tags/tag32.xml"/><Relationship Id="rId6" Type="http://schemas.openxmlformats.org/officeDocument/2006/relationships/hyperlink" Target="http://www.health.org.uk/evidence-hub/work/employment-and-unemployment/how-employment-status-affects-our-health" TargetMode="External"/><Relationship Id="rId5" Type="http://schemas.openxmlformats.org/officeDocument/2006/relationships/image" Target="../media/image37.svg"/><Relationship Id="rId4" Type="http://schemas.openxmlformats.org/officeDocument/2006/relationships/hyperlink" Target="http://www.health.org.uk/blog/infographic-how-do-our-surroundings-influence-our-health" TargetMode="External"/><Relationship Id="rId9" Type="http://schemas.openxmlformats.org/officeDocument/2006/relationships/hyperlink" Target="https://journals.plos.org/plosone/article?id=10.1371/journal.pone.0030719"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33.xml"/><Relationship Id="rId5" Type="http://schemas.openxmlformats.org/officeDocument/2006/relationships/image" Target="../media/image43.svg"/><Relationship Id="rId4" Type="http://schemas.openxmlformats.org/officeDocument/2006/relationships/hyperlink" Target="http://www.health.org.uk/blog/infographic-how-do-our-surroundings-influence-our-health"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health.org.uk/collection/healthy-lives-infographics" TargetMode="External"/><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8000" y="1287499"/>
            <a:ext cx="7398468" cy="553998"/>
          </a:xfrm>
        </p:spPr>
        <p:txBody>
          <a:bodyPr/>
          <a:lstStyle/>
          <a:p>
            <a:r>
              <a:rPr lang="en-US" sz="3600"/>
              <a:t>The building blocks of health</a:t>
            </a:r>
          </a:p>
        </p:txBody>
      </p:sp>
      <p:sp>
        <p:nvSpPr>
          <p:cNvPr id="3" name="Subtitle 2"/>
          <p:cNvSpPr>
            <a:spLocks noGrp="1"/>
          </p:cNvSpPr>
          <p:nvPr>
            <p:ph type="subTitle" idx="1"/>
          </p:nvPr>
        </p:nvSpPr>
        <p:spPr/>
        <p:txBody>
          <a:bodyPr/>
          <a:lstStyle/>
          <a:p>
            <a:r>
              <a:rPr lang="en-US"/>
              <a:t>A series of infographics</a:t>
            </a:r>
          </a:p>
        </p:txBody>
      </p:sp>
      <p:sp>
        <p:nvSpPr>
          <p:cNvPr id="4" name="Text Placeholder 3"/>
          <p:cNvSpPr>
            <a:spLocks noGrp="1"/>
          </p:cNvSpPr>
          <p:nvPr>
            <p:ph type="body" sz="quarter" idx="11"/>
          </p:nvPr>
        </p:nvSpPr>
        <p:spPr/>
        <p:txBody>
          <a:bodyPr/>
          <a:lstStyle/>
          <a:p>
            <a:fld id="{AFF6EB1E-2A29-41FB-907B-9AB29384B49A}" type="datetime3">
              <a:rPr lang="en-GB" smtClean="0"/>
              <a:t>20 April, 2026</a:t>
            </a:fld>
            <a:endParaRPr lang="en-US"/>
          </a:p>
        </p:txBody>
      </p:sp>
    </p:spTree>
    <p:extLst>
      <p:ext uri="{BB962C8B-B14F-4D97-AF65-F5344CB8AC3E}">
        <p14:creationId xmlns:p14="http://schemas.microsoft.com/office/powerpoint/2010/main" val="51071651"/>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vert="horz" lIns="0" tIns="0" rIns="0" bIns="0" rtlCol="0" anchor="t">
            <a:noAutofit/>
          </a:bodyPr>
          <a:lstStyle/>
          <a:p>
            <a:pPr marL="323850" indent="-323850"/>
            <a:r>
              <a:rPr lang="en-US" sz="1600">
                <a:hlinkClick r:id="rId4" action="ppaction://hlinksldjump">
                  <a:extLst>
                    <a:ext uri="{A12FA001-AC4F-418D-AE19-62706E023703}">
                      <ahyp:hlinkClr xmlns:ahyp="http://schemas.microsoft.com/office/drawing/2018/hyperlinkcolor" val="tx"/>
                    </a:ext>
                  </a:extLst>
                </a:hlinkClick>
              </a:rPr>
              <a:t>What makes us healthy?</a:t>
            </a:r>
            <a:endParaRPr lang="en-US" sz="1600">
              <a:cs typeface="Arial"/>
            </a:endParaRPr>
          </a:p>
          <a:p>
            <a:pPr marL="323850" indent="-323850"/>
            <a:r>
              <a:rPr lang="en-GB" sz="1600">
                <a:hlinkClick r:id="rId5" action="ppaction://hlinksldjump">
                  <a:extLst>
                    <a:ext uri="{A12FA001-AC4F-418D-AE19-62706E023703}">
                      <ahyp:hlinkClr xmlns:ahyp="http://schemas.microsoft.com/office/drawing/2018/hyperlinkcolor" val="tx"/>
                    </a:ext>
                  </a:extLst>
                </a:hlinkClick>
              </a:rPr>
              <a:t>H</a:t>
            </a:r>
            <a:r>
              <a:rPr lang="en-US" sz="1600">
                <a:hlinkClick r:id="rId5" action="ppaction://hlinksldjump">
                  <a:extLst>
                    <a:ext uri="{A12FA001-AC4F-418D-AE19-62706E023703}">
                      <ahyp:hlinkClr xmlns:ahyp="http://schemas.microsoft.com/office/drawing/2018/hyperlinkcolor" val="tx"/>
                    </a:ext>
                  </a:extLst>
                </a:hlinkClick>
              </a:rPr>
              <a:t>ow do our surroundings inﬂuence our health?</a:t>
            </a:r>
            <a:endParaRPr lang="en-US" sz="1600">
              <a:cs typeface="Arial"/>
            </a:endParaRPr>
          </a:p>
          <a:p>
            <a:pPr marL="323850" indent="-323850"/>
            <a:r>
              <a:rPr lang="en-US" sz="1600">
                <a:hlinkClick r:id="rId6" action="ppaction://hlinksldjump">
                  <a:extLst>
                    <a:ext uri="{A12FA001-AC4F-418D-AE19-62706E023703}">
                      <ahyp:hlinkClr xmlns:ahyp="http://schemas.microsoft.com/office/drawing/2018/hyperlinkcolor" val="tx"/>
                    </a:ext>
                  </a:extLst>
                </a:hlinkClick>
              </a:rPr>
              <a:t>How does our housing inﬂuence our health?</a:t>
            </a:r>
            <a:endParaRPr lang="en-US" sz="1600">
              <a:cs typeface="Arial"/>
            </a:endParaRPr>
          </a:p>
          <a:p>
            <a:pPr marL="323850" indent="-323850"/>
            <a:r>
              <a:rPr lang="en-GB" sz="1600">
                <a:hlinkClick r:id="rId7" action="ppaction://hlinksldjump"/>
              </a:rPr>
              <a:t>How do our money and resources inﬂuence our health?</a:t>
            </a:r>
            <a:endParaRPr lang="en-US" sz="1600">
              <a:cs typeface="Arial"/>
            </a:endParaRPr>
          </a:p>
          <a:p>
            <a:pPr marL="323850" indent="-323850"/>
            <a:r>
              <a:rPr lang="en-GB" sz="1600">
                <a:hlinkClick r:id="rId8" action="ppaction://hlinksldjump">
                  <a:extLst>
                    <a:ext uri="{A12FA001-AC4F-418D-AE19-62706E023703}">
                      <ahyp:hlinkClr xmlns:ahyp="http://schemas.microsoft.com/office/drawing/2018/hyperlinkcolor" val="tx"/>
                    </a:ext>
                  </a:extLst>
                </a:hlinkClick>
              </a:rPr>
              <a:t>H</a:t>
            </a:r>
            <a:r>
              <a:rPr lang="en-US" sz="1600">
                <a:hlinkClick r:id="rId8" action="ppaction://hlinksldjump">
                  <a:extLst>
                    <a:ext uri="{A12FA001-AC4F-418D-AE19-62706E023703}">
                      <ahyp:hlinkClr xmlns:ahyp="http://schemas.microsoft.com/office/drawing/2018/hyperlinkcolor" val="tx"/>
                    </a:ext>
                  </a:extLst>
                </a:hlinkClick>
              </a:rPr>
              <a:t>ow does the food we eat inﬂuence our health?</a:t>
            </a:r>
            <a:endParaRPr lang="en-GB" sz="1600">
              <a:hlinkClick r:id="rId8" action="ppaction://hlinksldjump">
                <a:extLst>
                  <a:ext uri="{A12FA001-AC4F-418D-AE19-62706E023703}">
                    <ahyp:hlinkClr xmlns:ahyp="http://schemas.microsoft.com/office/drawing/2018/hyperlinkcolor" val="tx"/>
                  </a:ext>
                </a:extLst>
              </a:hlinkClick>
            </a:endParaRPr>
          </a:p>
          <a:p>
            <a:pPr marL="323850" indent="-323850"/>
            <a:r>
              <a:rPr lang="en-GB" sz="1600">
                <a:hlinkClick r:id="rId8" action="ppaction://hlinksldjump">
                  <a:extLst>
                    <a:ext uri="{A12FA001-AC4F-418D-AE19-62706E023703}">
                      <ahyp:hlinkClr xmlns:ahyp="http://schemas.microsoft.com/office/drawing/2018/hyperlinkcolor" val="tx"/>
                    </a:ext>
                  </a:extLst>
                </a:hlinkClick>
              </a:rPr>
              <a:t>H</a:t>
            </a:r>
            <a:r>
              <a:rPr lang="en-US" sz="1600">
                <a:hlinkClick r:id="rId8" action="ppaction://hlinksldjump">
                  <a:extLst>
                    <a:ext uri="{A12FA001-AC4F-418D-AE19-62706E023703}">
                      <ahyp:hlinkClr xmlns:ahyp="http://schemas.microsoft.com/office/drawing/2018/hyperlinkcolor" val="tx"/>
                    </a:ext>
                  </a:extLst>
                </a:hlinkClick>
              </a:rPr>
              <a:t>ow does transport inﬂuence our health?</a:t>
            </a:r>
            <a:endParaRPr lang="en-US" sz="1600">
              <a:cs typeface="Arial"/>
            </a:endParaRPr>
          </a:p>
          <a:p>
            <a:pPr marL="323850" indent="-323850"/>
            <a:r>
              <a:rPr lang="en-GB" sz="1600">
                <a:hlinkClick r:id="rId9" action="ppaction://hlinksldjump">
                  <a:extLst>
                    <a:ext uri="{A12FA001-AC4F-418D-AE19-62706E023703}">
                      <ahyp:hlinkClr xmlns:ahyp="http://schemas.microsoft.com/office/drawing/2018/hyperlinkcolor" val="tx"/>
                    </a:ext>
                  </a:extLst>
                </a:hlinkClick>
              </a:rPr>
              <a:t>H</a:t>
            </a:r>
            <a:r>
              <a:rPr lang="en-US" sz="1600">
                <a:hlinkClick r:id="rId9" action="ppaction://hlinksldjump">
                  <a:extLst>
                    <a:ext uri="{A12FA001-AC4F-418D-AE19-62706E023703}">
                      <ahyp:hlinkClr xmlns:ahyp="http://schemas.microsoft.com/office/drawing/2018/hyperlinkcolor" val="tx"/>
                    </a:ext>
                  </a:extLst>
                </a:hlinkClick>
              </a:rPr>
              <a:t>ow do our family, friends and communities inﬂuence our health?</a:t>
            </a:r>
            <a:endParaRPr lang="en-US" sz="1600">
              <a:cs typeface="Arial"/>
            </a:endParaRPr>
          </a:p>
          <a:p>
            <a:pPr marL="323850" indent="-323850"/>
            <a:r>
              <a:rPr lang="en-GB" sz="1600">
                <a:hlinkClick r:id="rId10" action="ppaction://hlinksldjump">
                  <a:extLst>
                    <a:ext uri="{A12FA001-AC4F-418D-AE19-62706E023703}">
                      <ahyp:hlinkClr xmlns:ahyp="http://schemas.microsoft.com/office/drawing/2018/hyperlinkcolor" val="tx"/>
                    </a:ext>
                  </a:extLst>
                </a:hlinkClick>
              </a:rPr>
              <a:t>H</a:t>
            </a:r>
            <a:r>
              <a:rPr lang="en-US" sz="1600">
                <a:hlinkClick r:id="rId10" action="ppaction://hlinksldjump">
                  <a:extLst>
                    <a:ext uri="{A12FA001-AC4F-418D-AE19-62706E023703}">
                      <ahyp:hlinkClr xmlns:ahyp="http://schemas.microsoft.com/office/drawing/2018/hyperlinkcolor" val="tx"/>
                    </a:ext>
                  </a:extLst>
                </a:hlinkClick>
              </a:rPr>
              <a:t>ow does work inﬂuence our health?</a:t>
            </a:r>
            <a:endParaRPr lang="en-US" sz="1600">
              <a:cs typeface="Arial"/>
            </a:endParaRPr>
          </a:p>
          <a:p>
            <a:pPr marL="323850" indent="-323850"/>
            <a:r>
              <a:rPr lang="en-US" sz="1600">
                <a:hlinkClick r:id="rId11" action="ppaction://hlinksldjump">
                  <a:extLst>
                    <a:ext uri="{A12FA001-AC4F-418D-AE19-62706E023703}">
                      <ahyp:hlinkClr xmlns:ahyp="http://schemas.microsoft.com/office/drawing/2018/hyperlinkcolor" val="tx"/>
                    </a:ext>
                  </a:extLst>
                </a:hlinkClick>
              </a:rPr>
              <a:t>How do our education and skills inﬂuence our health?</a:t>
            </a:r>
            <a:endParaRPr lang="en-US" sz="1600">
              <a:cs typeface="Arial"/>
            </a:endParaRPr>
          </a:p>
          <a:p>
            <a:pPr marL="323850" indent="-323850"/>
            <a:endParaRPr lang="en-US" sz="1600">
              <a:cs typeface="Arial"/>
            </a:endParaRPr>
          </a:p>
          <a:p>
            <a:pPr marL="323850" indent="-323850"/>
            <a:endParaRPr lang="en-US" sz="1600">
              <a:cs typeface="Arial"/>
            </a:endParaRPr>
          </a:p>
          <a:p>
            <a:pPr marL="323850" indent="-323850"/>
            <a:endParaRPr lang="en-US" sz="1600">
              <a:cs typeface="Arial"/>
            </a:endParaRPr>
          </a:p>
          <a:p>
            <a:pPr marL="323850" indent="-323850"/>
            <a:endParaRPr lang="en-US" sz="1600">
              <a:cs typeface="Arial"/>
            </a:endParaRPr>
          </a:p>
          <a:p>
            <a:pPr marL="0" indent="0">
              <a:buNone/>
            </a:pPr>
            <a:endParaRPr lang="en-US" sz="1600"/>
          </a:p>
        </p:txBody>
      </p:sp>
      <p:sp>
        <p:nvSpPr>
          <p:cNvPr id="4" name="Footer Placeholder 3"/>
          <p:cNvSpPr>
            <a:spLocks noGrp="1"/>
          </p:cNvSpPr>
          <p:nvPr>
            <p:ph type="ftr" sz="quarter" idx="11"/>
          </p:nvPr>
        </p:nvSpPr>
        <p:spPr>
          <a:xfrm>
            <a:off x="360000" y="266158"/>
            <a:ext cx="5808600" cy="204272"/>
          </a:xfrm>
        </p:spPr>
        <p:txBody>
          <a:bodyPr/>
          <a:lstStyle/>
          <a:p>
            <a:r>
              <a:rPr lang="en-US" sz="1000"/>
              <a:t>The building blocks of health</a:t>
            </a:r>
            <a:endParaRPr lang="en-US"/>
          </a:p>
        </p:txBody>
      </p:sp>
      <p:sp>
        <p:nvSpPr>
          <p:cNvPr id="5" name="Slide Number Placeholder 4">
            <a:extLst>
              <a:ext uri="{FF2B5EF4-FFF2-40B4-BE49-F238E27FC236}">
                <a16:creationId xmlns:a16="http://schemas.microsoft.com/office/drawing/2014/main" id="{923D938A-FDFD-4853-82BF-B955E4010B9A}"/>
              </a:ext>
            </a:extLst>
          </p:cNvPr>
          <p:cNvSpPr>
            <a:spLocks noGrp="1"/>
          </p:cNvSpPr>
          <p:nvPr>
            <p:ph type="sldNum" sz="quarter" idx="12"/>
          </p:nvPr>
        </p:nvSpPr>
        <p:spPr/>
        <p:txBody>
          <a:bodyPr/>
          <a:lstStyle/>
          <a:p>
            <a:fld id="{4B096CFE-13EB-9C46-AD64-3E2A74317CB2}" type="slidenum">
              <a:rPr lang="en-GB" smtClean="0"/>
              <a:t>2</a:t>
            </a:fld>
            <a:endParaRPr lang="en-GB"/>
          </a:p>
        </p:txBody>
      </p:sp>
    </p:spTree>
    <p:custDataLst>
      <p:tags r:id="rId1"/>
    </p:custDataLst>
    <p:extLst>
      <p:ext uri="{BB962C8B-B14F-4D97-AF65-F5344CB8AC3E}">
        <p14:creationId xmlns:p14="http://schemas.microsoft.com/office/powerpoint/2010/main" val="403050012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500"/>
                                        <p:tgtEl>
                                          <p:spTgt spid="2">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500"/>
                                        <p:tgtEl>
                                          <p:spTgt spid="2">
                                            <p:txEl>
                                              <p:pRg st="7" end="7"/>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fade">
                                      <p:cBhvr>
                                        <p:cTn id="3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A59EAB5-6692-AB41-8541-F0F8A3E5F48E}"/>
              </a:ext>
            </a:extLst>
          </p:cNvPr>
          <p:cNvSpPr txBox="1">
            <a:spLocks/>
          </p:cNvSpPr>
          <p:nvPr/>
        </p:nvSpPr>
        <p:spPr>
          <a:xfrm>
            <a:off x="1397508" y="1472724"/>
            <a:ext cx="6717988" cy="553998"/>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rPr>
              <a:t>What makes us healthy?</a:t>
            </a:r>
            <a:endParaRPr lang="en-GB" sz="3600">
              <a:solidFill>
                <a:schemeClr val="bg1"/>
              </a:solidFill>
            </a:endParaRPr>
          </a:p>
        </p:txBody>
      </p:sp>
    </p:spTree>
    <p:custDataLst>
      <p:tags r:id="rId1"/>
    </p:custDataLst>
    <p:extLst>
      <p:ext uri="{BB962C8B-B14F-4D97-AF65-F5344CB8AC3E}">
        <p14:creationId xmlns:p14="http://schemas.microsoft.com/office/powerpoint/2010/main" val="541521005"/>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sz="1000"/>
              <a:t>The building blocks of health</a:t>
            </a:r>
            <a:endParaRPr lang="en-US"/>
          </a:p>
        </p:txBody>
      </p:sp>
      <p:sp>
        <p:nvSpPr>
          <p:cNvPr id="2" name="Slide Number Placeholder 1">
            <a:extLst>
              <a:ext uri="{FF2B5EF4-FFF2-40B4-BE49-F238E27FC236}">
                <a16:creationId xmlns:a16="http://schemas.microsoft.com/office/drawing/2014/main" id="{ECDA178F-388D-4408-9347-AF0157B2AC36}"/>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a:t>
            </a:fld>
            <a:endParaRPr lang="en-US"/>
          </a:p>
        </p:txBody>
      </p:sp>
      <p:cxnSp>
        <p:nvCxnSpPr>
          <p:cNvPr id="12" name="Straight Connector 11">
            <a:extLst>
              <a:ext uri="{FF2B5EF4-FFF2-40B4-BE49-F238E27FC236}">
                <a16:creationId xmlns:a16="http://schemas.microsoft.com/office/drawing/2014/main" id="{AC5C551A-5085-C843-8DB7-0CF8A536AA07}"/>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Footer Placeholder 3">
            <a:hlinkClick r:id="rId4"/>
            <a:extLst>
              <a:ext uri="{FF2B5EF4-FFF2-40B4-BE49-F238E27FC236}">
                <a16:creationId xmlns:a16="http://schemas.microsoft.com/office/drawing/2014/main" id="{A177422F-F845-A645-AC56-83CAA5CDDAAD}"/>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9" name="TextBox 8">
            <a:extLst>
              <a:ext uri="{FF2B5EF4-FFF2-40B4-BE49-F238E27FC236}">
                <a16:creationId xmlns:a16="http://schemas.microsoft.com/office/drawing/2014/main" id="{E9D06AAD-23A9-2F40-9628-17FD4C5F82DC}"/>
              </a:ext>
            </a:extLst>
          </p:cNvPr>
          <p:cNvSpPr txBox="1"/>
          <p:nvPr/>
        </p:nvSpPr>
        <p:spPr>
          <a:xfrm>
            <a:off x="4858719" y="4951708"/>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pic>
        <p:nvPicPr>
          <p:cNvPr id="8" name="Graphic 7">
            <a:extLst>
              <a:ext uri="{FF2B5EF4-FFF2-40B4-BE49-F238E27FC236}">
                <a16:creationId xmlns:a16="http://schemas.microsoft.com/office/drawing/2014/main" id="{3C2C1780-4ED1-41EB-9220-686219D19762}"/>
              </a:ext>
            </a:extLst>
          </p:cNvPr>
          <p:cNvPicPr>
            <a:picLocks noChangeAspect="1"/>
          </p:cNvPicPr>
          <p:nvPr/>
        </p:nvPicPr>
        <p:blipFill rotWithShape="1">
          <a:blip>
            <a:extLst>
              <a:ext uri="{96DAC541-7B7A-43D3-8B79-37D633B846F1}">
                <asvg:svgBlip xmlns:asvg="http://schemas.microsoft.com/office/drawing/2016/SVG/main" r:embed="rId5"/>
              </a:ext>
            </a:extLst>
          </a:blip>
          <a:srcRect l="-371" t="26116" r="371" b="12152"/>
          <a:stretch/>
        </p:blipFill>
        <p:spPr>
          <a:xfrm>
            <a:off x="-27542" y="622394"/>
            <a:ext cx="9194449" cy="4246868"/>
          </a:xfrm>
          <a:prstGeom prst="rect">
            <a:avLst/>
          </a:prstGeom>
        </p:spPr>
      </p:pic>
    </p:spTree>
    <p:custDataLst>
      <p:tags r:id="rId1"/>
    </p:custDataLst>
    <p:extLst>
      <p:ext uri="{BB962C8B-B14F-4D97-AF65-F5344CB8AC3E}">
        <p14:creationId xmlns:p14="http://schemas.microsoft.com/office/powerpoint/2010/main" val="221905748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CA364"/>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72551EB-34A2-0A4E-9516-33D921C55CDE}"/>
              </a:ext>
            </a:extLst>
          </p:cNvPr>
          <p:cNvSpPr txBox="1">
            <a:spLocks/>
          </p:cNvSpPr>
          <p:nvPr/>
        </p:nvSpPr>
        <p:spPr>
          <a:xfrm>
            <a:off x="2763366" y="1818861"/>
            <a:ext cx="6219448"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rPr>
              <a:t>How do our surroundings inﬂuence our health?</a:t>
            </a:r>
            <a:endParaRPr lang="en-GB" sz="3600">
              <a:solidFill>
                <a:schemeClr val="bg1"/>
              </a:solidFill>
            </a:endParaRPr>
          </a:p>
        </p:txBody>
      </p:sp>
      <p:pic>
        <p:nvPicPr>
          <p:cNvPr id="5" name="Graphic 4">
            <a:extLst>
              <a:ext uri="{FF2B5EF4-FFF2-40B4-BE49-F238E27FC236}">
                <a16:creationId xmlns:a16="http://schemas.microsoft.com/office/drawing/2014/main" id="{E786BB55-552E-0E9C-D1F1-7396307358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271" y="1344710"/>
            <a:ext cx="2386123" cy="2386123"/>
          </a:xfrm>
          <a:prstGeom prst="rect">
            <a:avLst/>
          </a:prstGeom>
        </p:spPr>
      </p:pic>
    </p:spTree>
    <p:custDataLst>
      <p:tags r:id="rId1"/>
    </p:custDataLst>
    <p:extLst>
      <p:ext uri="{BB962C8B-B14F-4D97-AF65-F5344CB8AC3E}">
        <p14:creationId xmlns:p14="http://schemas.microsoft.com/office/powerpoint/2010/main" val="1483614503"/>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6</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5904070" cy="184665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Where we live can shape our health, including how long we can expect to live.  </a:t>
            </a:r>
          </a:p>
          <a:p>
            <a:endParaRPr lang="en-GB"/>
          </a:p>
          <a:p>
            <a:r>
              <a:rPr lang="en-GB"/>
              <a:t>But inequalities between local areas restrict people’s opportunities to live a healthy life, from the air people breathe to the goods available to buy locally.</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11" name="Picture 10">
            <a:extLst>
              <a:ext uri="{FF2B5EF4-FFF2-40B4-BE49-F238E27FC236}">
                <a16:creationId xmlns:a16="http://schemas.microsoft.com/office/drawing/2014/main" id="{E2B87F0D-CF39-244F-8070-99A68E481C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287261263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27220" y="533692"/>
            <a:ext cx="4472220" cy="447222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7998" y="2160000"/>
            <a:ext cx="3529317"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For good health, </a:t>
            </a:r>
            <a:br>
              <a:rPr lang="en-GB" sz="2800"/>
            </a:br>
            <a:r>
              <a:rPr lang="en-GB" sz="2800"/>
              <a:t>a neighbourhood needs clean air</a:t>
            </a:r>
          </a:p>
        </p:txBody>
      </p:sp>
    </p:spTree>
    <p:extLst>
      <p:ext uri="{BB962C8B-B14F-4D97-AF65-F5344CB8AC3E}">
        <p14:creationId xmlns:p14="http://schemas.microsoft.com/office/powerpoint/2010/main" val="32551134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8</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529317"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For good health, </a:t>
            </a:r>
            <a:br>
              <a:rPr lang="en-GB" sz="2800"/>
            </a:br>
            <a:r>
              <a:rPr lang="en-GB" sz="2800"/>
              <a:t>a neighbourhood needs to feel safe</a:t>
            </a:r>
          </a:p>
        </p:txBody>
      </p:sp>
      <p:pic>
        <p:nvPicPr>
          <p:cNvPr id="3" name="Picture 2" descr="A person holding up green bars&#10;&#10;Description automatically generated">
            <a:extLst>
              <a:ext uri="{FF2B5EF4-FFF2-40B4-BE49-F238E27FC236}">
                <a16:creationId xmlns:a16="http://schemas.microsoft.com/office/drawing/2014/main" id="{DB4CC883-704C-8717-7578-F18EADF34FB1}"/>
              </a:ext>
            </a:extLst>
          </p:cNvPr>
          <p:cNvPicPr>
            <a:picLocks noChangeAspect="1"/>
          </p:cNvPicPr>
          <p:nvPr/>
        </p:nvPicPr>
        <p:blipFill>
          <a:blip r:embed="rId5"/>
          <a:stretch>
            <a:fillRect/>
          </a:stretch>
        </p:blipFill>
        <p:spPr>
          <a:xfrm>
            <a:off x="4291015" y="530087"/>
            <a:ext cx="4471363" cy="4464328"/>
          </a:xfrm>
          <a:prstGeom prst="rect">
            <a:avLst/>
          </a:prstGeom>
        </p:spPr>
      </p:pic>
    </p:spTree>
    <p:extLst>
      <p:ext uri="{BB962C8B-B14F-4D97-AF65-F5344CB8AC3E}">
        <p14:creationId xmlns:p14="http://schemas.microsoft.com/office/powerpoint/2010/main" val="148541545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9</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7997" y="1800000"/>
            <a:ext cx="3661203"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For good health, </a:t>
            </a:r>
            <a:br>
              <a:rPr lang="en-GB" sz="2800"/>
            </a:br>
            <a:r>
              <a:rPr lang="en-GB" sz="2800"/>
              <a:t>a neighbourhood needs fewer unhealthy retail outlets</a:t>
            </a:r>
          </a:p>
        </p:txBody>
      </p:sp>
    </p:spTree>
    <p:extLst>
      <p:ext uri="{BB962C8B-B14F-4D97-AF65-F5344CB8AC3E}">
        <p14:creationId xmlns:p14="http://schemas.microsoft.com/office/powerpoint/2010/main" val="1465861633"/>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10</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5726967" cy="126188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Our surroundings</a:t>
            </a:r>
          </a:p>
          <a:p>
            <a:r>
              <a:rPr lang="en-GB" sz="1200"/>
              <a:t>Where we live can shape our future health, including how long we can expect to live.  </a:t>
            </a:r>
          </a:p>
          <a:p>
            <a:r>
              <a:rPr lang="en-GB" sz="1200"/>
              <a:t>But inequalities between local areas restrict people's opportunities to live a healthy life, from the air people breathe to the goods available to buy locally.</a:t>
            </a:r>
          </a:p>
          <a:p>
            <a:endParaRPr lang="en-GB" sz="1200"/>
          </a:p>
          <a:p>
            <a:r>
              <a:rPr lang="en-GB" sz="1400"/>
              <a:t>For good health, a neighbourhood needs: </a:t>
            </a:r>
            <a:endParaRPr lang="en-GB" sz="1200"/>
          </a:p>
        </p:txBody>
      </p:sp>
      <p:pic>
        <p:nvPicPr>
          <p:cNvPr id="6" name="Picture 10">
            <a:extLst>
              <a:ext uri="{FF2B5EF4-FFF2-40B4-BE49-F238E27FC236}">
                <a16:creationId xmlns:a16="http://schemas.microsoft.com/office/drawing/2014/main" id="{4D4A860D-3D81-2965-F717-67A333071C8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grpSp>
        <p:nvGrpSpPr>
          <p:cNvPr id="12" name="Group 11">
            <a:extLst>
              <a:ext uri="{FF2B5EF4-FFF2-40B4-BE49-F238E27FC236}">
                <a16:creationId xmlns:a16="http://schemas.microsoft.com/office/drawing/2014/main" id="{698ECDC6-BEC8-4C1B-2EA8-BFE38231AF9B}"/>
              </a:ext>
            </a:extLst>
          </p:cNvPr>
          <p:cNvGrpSpPr/>
          <p:nvPr/>
        </p:nvGrpSpPr>
        <p:grpSpPr>
          <a:xfrm>
            <a:off x="740413" y="2218505"/>
            <a:ext cx="2323782" cy="2323782"/>
            <a:chOff x="740413" y="2128461"/>
            <a:chExt cx="2323782" cy="2323782"/>
          </a:xfrm>
        </p:grpSpPr>
        <p:pic>
          <p:nvPicPr>
            <p:cNvPr id="10" name="Picture 9">
              <a:extLst>
                <a:ext uri="{FF2B5EF4-FFF2-40B4-BE49-F238E27FC236}">
                  <a16:creationId xmlns:a16="http://schemas.microsoft.com/office/drawing/2014/main" id="{72B0808C-1857-5C4C-B1FD-FDED1BF0D8F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0413" y="2128461"/>
              <a:ext cx="2323782" cy="2323782"/>
            </a:xfrm>
            <a:prstGeom prst="rect">
              <a:avLst/>
            </a:prstGeom>
          </p:spPr>
        </p:pic>
        <p:sp>
          <p:nvSpPr>
            <p:cNvPr id="28" name="Title 1">
              <a:extLst>
                <a:ext uri="{FF2B5EF4-FFF2-40B4-BE49-F238E27FC236}">
                  <a16:creationId xmlns:a16="http://schemas.microsoft.com/office/drawing/2014/main" id="{0A5A5F0A-BA3E-1B43-8EC2-343DAF738B8F}"/>
                </a:ext>
              </a:extLst>
            </p:cNvPr>
            <p:cNvSpPr txBox="1">
              <a:spLocks/>
            </p:cNvSpPr>
            <p:nvPr/>
          </p:nvSpPr>
          <p:spPr>
            <a:xfrm>
              <a:off x="1368427" y="4074351"/>
              <a:ext cx="1453904"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t>Clean air</a:t>
              </a:r>
            </a:p>
          </p:txBody>
        </p:sp>
      </p:grpSp>
      <p:grpSp>
        <p:nvGrpSpPr>
          <p:cNvPr id="11" name="Group 10">
            <a:extLst>
              <a:ext uri="{FF2B5EF4-FFF2-40B4-BE49-F238E27FC236}">
                <a16:creationId xmlns:a16="http://schemas.microsoft.com/office/drawing/2014/main" id="{B07C6610-12F9-1FF7-D61D-E2327F543C7A}"/>
              </a:ext>
            </a:extLst>
          </p:cNvPr>
          <p:cNvGrpSpPr/>
          <p:nvPr/>
        </p:nvGrpSpPr>
        <p:grpSpPr>
          <a:xfrm>
            <a:off x="3377561" y="2218505"/>
            <a:ext cx="2323782" cy="2323782"/>
            <a:chOff x="3473732" y="2128461"/>
            <a:chExt cx="2323782" cy="2323782"/>
          </a:xfrm>
        </p:grpSpPr>
        <p:pic>
          <p:nvPicPr>
            <p:cNvPr id="7" name="Picture 9">
              <a:extLst>
                <a:ext uri="{FF2B5EF4-FFF2-40B4-BE49-F238E27FC236}">
                  <a16:creationId xmlns:a16="http://schemas.microsoft.com/office/drawing/2014/main" id="{1CAA1ED8-14F4-D895-6084-D3B61EBFEFE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473732" y="2128461"/>
              <a:ext cx="2323782" cy="2323782"/>
            </a:xfrm>
            <a:prstGeom prst="rect">
              <a:avLst/>
            </a:prstGeom>
          </p:spPr>
        </p:pic>
        <p:sp>
          <p:nvSpPr>
            <p:cNvPr id="29" name="Title 1">
              <a:extLst>
                <a:ext uri="{FF2B5EF4-FFF2-40B4-BE49-F238E27FC236}">
                  <a16:creationId xmlns:a16="http://schemas.microsoft.com/office/drawing/2014/main" id="{76515A75-254E-5541-AA36-78E6702D7316}"/>
                </a:ext>
              </a:extLst>
            </p:cNvPr>
            <p:cNvSpPr txBox="1">
              <a:spLocks/>
            </p:cNvSpPr>
            <p:nvPr/>
          </p:nvSpPr>
          <p:spPr>
            <a:xfrm>
              <a:off x="4208948" y="4095917"/>
              <a:ext cx="91765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t>To feel safe</a:t>
              </a:r>
            </a:p>
          </p:txBody>
        </p:sp>
      </p:grpSp>
      <p:grpSp>
        <p:nvGrpSpPr>
          <p:cNvPr id="9" name="Group 8">
            <a:extLst>
              <a:ext uri="{FF2B5EF4-FFF2-40B4-BE49-F238E27FC236}">
                <a16:creationId xmlns:a16="http://schemas.microsoft.com/office/drawing/2014/main" id="{3613833E-79EE-D353-88AF-FB37E4281E8B}"/>
              </a:ext>
            </a:extLst>
          </p:cNvPr>
          <p:cNvGrpSpPr/>
          <p:nvPr/>
        </p:nvGrpSpPr>
        <p:grpSpPr>
          <a:xfrm>
            <a:off x="6014709" y="2218505"/>
            <a:ext cx="2323782" cy="2323782"/>
            <a:chOff x="6014709" y="2128461"/>
            <a:chExt cx="2323782" cy="2323782"/>
          </a:xfrm>
        </p:grpSpPr>
        <p:pic>
          <p:nvPicPr>
            <p:cNvPr id="8" name="Picture 9">
              <a:extLst>
                <a:ext uri="{FF2B5EF4-FFF2-40B4-BE49-F238E27FC236}">
                  <a16:creationId xmlns:a16="http://schemas.microsoft.com/office/drawing/2014/main" id="{501A1257-0C27-5A01-8D8F-CAA8519E2A1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14709" y="2128461"/>
              <a:ext cx="2323782" cy="2323782"/>
            </a:xfrm>
            <a:prstGeom prst="rect">
              <a:avLst/>
            </a:prstGeom>
          </p:spPr>
        </p:pic>
        <p:sp>
          <p:nvSpPr>
            <p:cNvPr id="30" name="Title 1">
              <a:extLst>
                <a:ext uri="{FF2B5EF4-FFF2-40B4-BE49-F238E27FC236}">
                  <a16:creationId xmlns:a16="http://schemas.microsoft.com/office/drawing/2014/main" id="{BAF6AB17-83AE-754A-9318-2AB10BD3D1A9}"/>
                </a:ext>
              </a:extLst>
            </p:cNvPr>
            <p:cNvSpPr txBox="1">
              <a:spLocks/>
            </p:cNvSpPr>
            <p:nvPr/>
          </p:nvSpPr>
          <p:spPr>
            <a:xfrm>
              <a:off x="6555844" y="4003234"/>
              <a:ext cx="1397797" cy="430887"/>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t>Fewer unhealthy </a:t>
              </a:r>
              <a:br>
                <a:rPr lang="en-GB" sz="1400"/>
              </a:br>
              <a:r>
                <a:rPr lang="en-GB" sz="1400"/>
                <a:t>retail outlets</a:t>
              </a:r>
            </a:p>
          </p:txBody>
        </p:sp>
      </p:grpSp>
    </p:spTree>
    <p:custDataLst>
      <p:tags r:id="rId1"/>
    </p:custDataLst>
    <p:extLst>
      <p:ext uri="{BB962C8B-B14F-4D97-AF65-F5344CB8AC3E}">
        <p14:creationId xmlns:p14="http://schemas.microsoft.com/office/powerpoint/2010/main" val="373764058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11</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6" name="Picture 10">
            <a:extLst>
              <a:ext uri="{FF2B5EF4-FFF2-40B4-BE49-F238E27FC236}">
                <a16:creationId xmlns:a16="http://schemas.microsoft.com/office/drawing/2014/main" id="{7447EB5E-03DA-767A-B96E-BB29CC6AFA9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7" name="Title 1">
            <a:extLst>
              <a:ext uri="{FF2B5EF4-FFF2-40B4-BE49-F238E27FC236}">
                <a16:creationId xmlns:a16="http://schemas.microsoft.com/office/drawing/2014/main" id="{79AF1520-BD44-0E20-6484-C8D34C69733C}"/>
              </a:ext>
            </a:extLst>
          </p:cNvPr>
          <p:cNvSpPr txBox="1">
            <a:spLocks/>
          </p:cNvSpPr>
          <p:nvPr/>
        </p:nvSpPr>
        <p:spPr>
          <a:xfrm>
            <a:off x="1365338" y="1111379"/>
            <a:ext cx="7104916" cy="3216265"/>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dirty="0"/>
              <a:t>People from a black, black British, Caribbean or African background are five times more likely to live in the most polluted areas compared with white people </a:t>
            </a:r>
            <a:endParaRPr lang="en-US" sz="1100" b="1" dirty="0"/>
          </a:p>
          <a:p>
            <a:r>
              <a:rPr lang="en-GB" sz="1100" dirty="0">
                <a:solidFill>
                  <a:srgbClr val="1C1C1C"/>
                </a:solidFill>
              </a:rPr>
              <a:t>Health Foundation analysis of Department for Levelling Up, Housing and Communities, Indices of Deprivation, England, 2019; Office for National Statistics, Mid-Year Population Estimates for Middle layer Super Output Areas, UK 2020; Office for National Statistics, Census, UK 2021.</a:t>
            </a:r>
          </a:p>
          <a:p>
            <a:endParaRPr lang="en-GB" sz="1100"/>
          </a:p>
          <a:p>
            <a:r>
              <a:rPr lang="en-GB" sz="1100" b="1"/>
              <a:t>People aged 16–24 are twice as likely to live in areas with the highest crime rates, compared with people aged over 64</a:t>
            </a:r>
            <a:endParaRPr lang="en-GB"/>
          </a:p>
          <a:p>
            <a:r>
              <a:rPr lang="en-GB" sz="1100" dirty="0">
                <a:solidFill>
                  <a:srgbClr val="1C1C1C"/>
                </a:solidFill>
              </a:rPr>
              <a:t>Health Foundation analysis of Police UK, street-level crime data, England, 2023; Office for National Statistics, Mid-Year Population Estimates for Middle layer Super Output Areas, UK, 2020; Office for National Statistics, Census, UK, 2021; Department for Levelling Up, Housing and Communities, Indices of Deprivation, England, 2019</a:t>
            </a:r>
            <a:endParaRPr lang="en-GB" dirty="0"/>
          </a:p>
          <a:p>
            <a:endParaRPr lang="en-GB" sz="1100"/>
          </a:p>
          <a:p>
            <a:r>
              <a:rPr lang="en-GB" sz="1100" b="1" dirty="0"/>
              <a:t>People who live closest to tobacco shops live 2.9 years less than people who live farthest away </a:t>
            </a:r>
          </a:p>
          <a:p>
            <a:r>
              <a:rPr lang="en-GB" sz="1100" dirty="0"/>
              <a:t>Health Foundation analysis of Consumer Data Research Centre, Access to Healthy Assets and Hazards, GB, 2017 and 2022; </a:t>
            </a:r>
            <a:r>
              <a:rPr lang="en-GB" sz="1100" dirty="0">
                <a:cs typeface="Arial"/>
              </a:rPr>
              <a:t>Office for National Statistics, Mid-Year Population Estimates for Middle layer Super Output Areas, UK, 2020</a:t>
            </a:r>
            <a:r>
              <a:rPr lang="en-GB" sz="1100" dirty="0"/>
              <a:t>; Office for National Statistics, Life Expectancy at Birth for Middle Layer Super Output Areas (MSOAs), England, 2016–20.</a:t>
            </a:r>
          </a:p>
          <a:p>
            <a:endParaRPr lang="en-GB" sz="1100"/>
          </a:p>
          <a:p>
            <a:endParaRPr lang="en-GB" sz="1100"/>
          </a:p>
        </p:txBody>
      </p:sp>
    </p:spTree>
    <p:custDataLst>
      <p:tags r:id="rId1"/>
    </p:custDataLst>
    <p:extLst>
      <p:ext uri="{BB962C8B-B14F-4D97-AF65-F5344CB8AC3E}">
        <p14:creationId xmlns:p14="http://schemas.microsoft.com/office/powerpoint/2010/main" val="46343464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animEffect transition="in" filter="fade">
                                      <p:cBhvr>
                                        <p:cTn id="25"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921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4B05-A663-96E7-27EB-EFCA292A0816}"/>
              </a:ext>
            </a:extLst>
          </p:cNvPr>
          <p:cNvSpPr txBox="1">
            <a:spLocks/>
          </p:cNvSpPr>
          <p:nvPr/>
        </p:nvSpPr>
        <p:spPr>
          <a:xfrm>
            <a:off x="2763366" y="1818861"/>
            <a:ext cx="5341947"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rPr>
              <a:t>How does housing inﬂuence our health?</a:t>
            </a:r>
            <a:endParaRPr lang="en-GB" sz="3600">
              <a:solidFill>
                <a:schemeClr val="bg1"/>
              </a:solidFill>
            </a:endParaRPr>
          </a:p>
        </p:txBody>
      </p:sp>
      <p:pic>
        <p:nvPicPr>
          <p:cNvPr id="3" name="Graphic 2">
            <a:extLst>
              <a:ext uri="{FF2B5EF4-FFF2-40B4-BE49-F238E27FC236}">
                <a16:creationId xmlns:a16="http://schemas.microsoft.com/office/drawing/2014/main" id="{658A8C7A-F608-C0B4-E70A-DAE39D5C438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9271" y="1344710"/>
            <a:ext cx="2386123" cy="2386123"/>
          </a:xfrm>
          <a:prstGeom prst="rect">
            <a:avLst/>
          </a:prstGeom>
        </p:spPr>
      </p:pic>
    </p:spTree>
    <p:extLst>
      <p:ext uri="{BB962C8B-B14F-4D97-AF65-F5344CB8AC3E}">
        <p14:creationId xmlns:p14="http://schemas.microsoft.com/office/powerpoint/2010/main" val="109345649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13</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5688410" cy="184665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We all need somewhere to call home – not just walls and a roof but a secure, stable, safe place to grow up and live in. </a:t>
            </a:r>
          </a:p>
          <a:p>
            <a:endParaRPr lang="en-GB"/>
          </a:p>
          <a:p>
            <a:r>
              <a:rPr lang="en-GB"/>
              <a:t>Our homes inﬂuence our health in many ways, both physically and mentally. </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10">
            <a:extLst>
              <a:ext uri="{FF2B5EF4-FFF2-40B4-BE49-F238E27FC236}">
                <a16:creationId xmlns:a16="http://schemas.microsoft.com/office/drawing/2014/main" id="{108AD983-84A0-BAA6-EA9C-AB7844EFD1B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87239700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14</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2160000"/>
            <a:ext cx="3303060"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housing should be affordable to all</a:t>
            </a:r>
          </a:p>
        </p:txBody>
      </p:sp>
    </p:spTree>
    <p:extLst>
      <p:ext uri="{BB962C8B-B14F-4D97-AF65-F5344CB8AC3E}">
        <p14:creationId xmlns:p14="http://schemas.microsoft.com/office/powerpoint/2010/main" val="2393152681"/>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15</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014219"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housing should be decent quality</a:t>
            </a:r>
          </a:p>
        </p:txBody>
      </p:sp>
    </p:spTree>
    <p:extLst>
      <p:ext uri="{BB962C8B-B14F-4D97-AF65-F5344CB8AC3E}">
        <p14:creationId xmlns:p14="http://schemas.microsoft.com/office/powerpoint/2010/main" val="404476329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16</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683570"/>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014219"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housing should be secure </a:t>
            </a:r>
            <a:br>
              <a:rPr lang="en-GB" sz="2800"/>
            </a:br>
            <a:r>
              <a:rPr lang="en-GB" sz="2800"/>
              <a:t>and stable</a:t>
            </a:r>
          </a:p>
        </p:txBody>
      </p:sp>
    </p:spTree>
    <p:extLst>
      <p:ext uri="{BB962C8B-B14F-4D97-AF65-F5344CB8AC3E}">
        <p14:creationId xmlns:p14="http://schemas.microsoft.com/office/powerpoint/2010/main" val="1473748491"/>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5964028" cy="126188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Housing</a:t>
            </a:r>
          </a:p>
          <a:p>
            <a:r>
              <a:rPr lang="en-GB" sz="1200"/>
              <a:t>We all need somewhere to call home – not just walls and a roof but a secure, stable, safe place to grow up and live in. Our homes inﬂuence our health in many ways, both physically and mentally. </a:t>
            </a:r>
          </a:p>
          <a:p>
            <a:endParaRPr lang="en-GB" sz="1200"/>
          </a:p>
          <a:p>
            <a:r>
              <a:rPr lang="en-GB" sz="1400"/>
              <a:t>Good housing should be: </a:t>
            </a:r>
          </a:p>
        </p:txBody>
      </p:sp>
      <p:grpSp>
        <p:nvGrpSpPr>
          <p:cNvPr id="12" name="Group 11">
            <a:extLst>
              <a:ext uri="{FF2B5EF4-FFF2-40B4-BE49-F238E27FC236}">
                <a16:creationId xmlns:a16="http://schemas.microsoft.com/office/drawing/2014/main" id="{698ECDC6-BEC8-4C1B-2EA8-BFE38231AF9B}"/>
              </a:ext>
            </a:extLst>
          </p:cNvPr>
          <p:cNvGrpSpPr/>
          <p:nvPr/>
        </p:nvGrpSpPr>
        <p:grpSpPr>
          <a:xfrm>
            <a:off x="740413" y="2218505"/>
            <a:ext cx="2323782" cy="2323782"/>
            <a:chOff x="740413" y="2128461"/>
            <a:chExt cx="2323782" cy="2323782"/>
          </a:xfrm>
        </p:grpSpPr>
        <p:pic>
          <p:nvPicPr>
            <p:cNvPr id="10" name="Picture 9">
              <a:extLst>
                <a:ext uri="{FF2B5EF4-FFF2-40B4-BE49-F238E27FC236}">
                  <a16:creationId xmlns:a16="http://schemas.microsoft.com/office/drawing/2014/main" id="{72B0808C-1857-5C4C-B1FD-FDED1BF0D8F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40413" y="2128461"/>
              <a:ext cx="2323782" cy="2323782"/>
            </a:xfrm>
            <a:prstGeom prst="rect">
              <a:avLst/>
            </a:prstGeom>
          </p:spPr>
        </p:pic>
        <p:sp>
          <p:nvSpPr>
            <p:cNvPr id="28" name="Title 1">
              <a:extLst>
                <a:ext uri="{FF2B5EF4-FFF2-40B4-BE49-F238E27FC236}">
                  <a16:creationId xmlns:a16="http://schemas.microsoft.com/office/drawing/2014/main" id="{0A5A5F0A-BA3E-1B43-8EC2-343DAF738B8F}"/>
                </a:ext>
              </a:extLst>
            </p:cNvPr>
            <p:cNvSpPr txBox="1">
              <a:spLocks/>
            </p:cNvSpPr>
            <p:nvPr/>
          </p:nvSpPr>
          <p:spPr>
            <a:xfrm>
              <a:off x="1368427" y="4074351"/>
              <a:ext cx="1453904"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Affordable to all</a:t>
              </a:r>
            </a:p>
          </p:txBody>
        </p:sp>
      </p:grpSp>
      <p:grpSp>
        <p:nvGrpSpPr>
          <p:cNvPr id="11" name="Group 10">
            <a:extLst>
              <a:ext uri="{FF2B5EF4-FFF2-40B4-BE49-F238E27FC236}">
                <a16:creationId xmlns:a16="http://schemas.microsoft.com/office/drawing/2014/main" id="{B07C6610-12F9-1FF7-D61D-E2327F543C7A}"/>
              </a:ext>
            </a:extLst>
          </p:cNvPr>
          <p:cNvGrpSpPr/>
          <p:nvPr/>
        </p:nvGrpSpPr>
        <p:grpSpPr>
          <a:xfrm>
            <a:off x="3377561" y="2218505"/>
            <a:ext cx="2323782" cy="2323782"/>
            <a:chOff x="3473732" y="2128461"/>
            <a:chExt cx="2323782" cy="2323782"/>
          </a:xfrm>
        </p:grpSpPr>
        <p:pic>
          <p:nvPicPr>
            <p:cNvPr id="7" name="Picture 9">
              <a:extLst>
                <a:ext uri="{FF2B5EF4-FFF2-40B4-BE49-F238E27FC236}">
                  <a16:creationId xmlns:a16="http://schemas.microsoft.com/office/drawing/2014/main" id="{1CAA1ED8-14F4-D895-6084-D3B61EBFEFE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73732" y="2128461"/>
              <a:ext cx="2323782" cy="2323782"/>
            </a:xfrm>
            <a:prstGeom prst="rect">
              <a:avLst/>
            </a:prstGeom>
          </p:spPr>
        </p:pic>
        <p:sp>
          <p:nvSpPr>
            <p:cNvPr id="29" name="Title 1">
              <a:extLst>
                <a:ext uri="{FF2B5EF4-FFF2-40B4-BE49-F238E27FC236}">
                  <a16:creationId xmlns:a16="http://schemas.microsoft.com/office/drawing/2014/main" id="{76515A75-254E-5541-AA36-78E6702D7316}"/>
                </a:ext>
              </a:extLst>
            </p:cNvPr>
            <p:cNvSpPr txBox="1">
              <a:spLocks/>
            </p:cNvSpPr>
            <p:nvPr/>
          </p:nvSpPr>
          <p:spPr>
            <a:xfrm>
              <a:off x="3998310" y="4074351"/>
              <a:ext cx="1270987"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Decent quality</a:t>
              </a:r>
            </a:p>
          </p:txBody>
        </p:sp>
      </p:grpSp>
      <p:grpSp>
        <p:nvGrpSpPr>
          <p:cNvPr id="9" name="Group 8">
            <a:extLst>
              <a:ext uri="{FF2B5EF4-FFF2-40B4-BE49-F238E27FC236}">
                <a16:creationId xmlns:a16="http://schemas.microsoft.com/office/drawing/2014/main" id="{3613833E-79EE-D353-88AF-FB37E4281E8B}"/>
              </a:ext>
            </a:extLst>
          </p:cNvPr>
          <p:cNvGrpSpPr/>
          <p:nvPr/>
        </p:nvGrpSpPr>
        <p:grpSpPr>
          <a:xfrm>
            <a:off x="6014709" y="1974157"/>
            <a:ext cx="2323782" cy="2404937"/>
            <a:chOff x="6014709" y="1884113"/>
            <a:chExt cx="2323782" cy="2404937"/>
          </a:xfrm>
        </p:grpSpPr>
        <p:pic>
          <p:nvPicPr>
            <p:cNvPr id="8" name="Picture 9">
              <a:extLst>
                <a:ext uri="{FF2B5EF4-FFF2-40B4-BE49-F238E27FC236}">
                  <a16:creationId xmlns:a16="http://schemas.microsoft.com/office/drawing/2014/main" id="{501A1257-0C27-5A01-8D8F-CAA8519E2A1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014709" y="1884113"/>
              <a:ext cx="2323782" cy="2323782"/>
            </a:xfrm>
            <a:prstGeom prst="rect">
              <a:avLst/>
            </a:prstGeom>
          </p:spPr>
        </p:pic>
        <p:sp>
          <p:nvSpPr>
            <p:cNvPr id="30" name="Title 1">
              <a:extLst>
                <a:ext uri="{FF2B5EF4-FFF2-40B4-BE49-F238E27FC236}">
                  <a16:creationId xmlns:a16="http://schemas.microsoft.com/office/drawing/2014/main" id="{BAF6AB17-83AE-754A-9318-2AB10BD3D1A9}"/>
                </a:ext>
              </a:extLst>
            </p:cNvPr>
            <p:cNvSpPr txBox="1">
              <a:spLocks/>
            </p:cNvSpPr>
            <p:nvPr/>
          </p:nvSpPr>
          <p:spPr>
            <a:xfrm>
              <a:off x="6470850" y="4073606"/>
              <a:ext cx="1424089"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t>Secure and</a:t>
              </a:r>
              <a:r>
                <a:rPr lang="en-GB" sz="1400">
                  <a:effectLst/>
                </a:rPr>
                <a:t> stable</a:t>
              </a:r>
            </a:p>
          </p:txBody>
        </p:sp>
      </p:grpSp>
      <p:pic>
        <p:nvPicPr>
          <p:cNvPr id="15" name="Picture 10">
            <a:extLst>
              <a:ext uri="{FF2B5EF4-FFF2-40B4-BE49-F238E27FC236}">
                <a16:creationId xmlns:a16="http://schemas.microsoft.com/office/drawing/2014/main" id="{EAA802FC-389E-AED0-CE27-B60D136295B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287233006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18</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A0D76556-F1CA-ADDC-AE3E-2EFC2C51754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85A052FA-CD69-A2D1-AB42-AAC37AEE7656}"/>
              </a:ext>
            </a:extLst>
          </p:cNvPr>
          <p:cNvSpPr txBox="1">
            <a:spLocks/>
          </p:cNvSpPr>
          <p:nvPr/>
        </p:nvSpPr>
        <p:spPr>
          <a:xfrm>
            <a:off x="1367998" y="1023917"/>
            <a:ext cx="7125159" cy="322519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Housing costs are unaffordable for more than a quarter of families on the lowest incomes (more than a third of their income is spent on housing)</a:t>
            </a:r>
            <a:endParaRPr lang="en-US" sz="1100"/>
          </a:p>
          <a:p>
            <a:r>
              <a:rPr lang="en-GB" sz="1100"/>
              <a:t>Health Foundation analysis of Department for Work and Pensions, Households below average income, 2011/12 and 2021/22. Available from: </a:t>
            </a:r>
            <a:r>
              <a:rPr lang="en-GB" sz="1100">
                <a:hlinkClick r:id="rId6"/>
              </a:rPr>
              <a:t>www.health.org.uk/evidence-hub/housing/housing-affordability/inequalities-in-housing-affordability</a:t>
            </a:r>
            <a:endParaRPr lang="en-GB" sz="1100"/>
          </a:p>
          <a:p>
            <a:endParaRPr lang="en-GB" sz="1100"/>
          </a:p>
          <a:p>
            <a:r>
              <a:rPr lang="en-GB" sz="1100" b="1"/>
              <a:t>3.7 million households in England live in non-decent homes that are damp, cold, outdated or dilapidated</a:t>
            </a:r>
            <a:endParaRPr lang="en-US" sz="1100"/>
          </a:p>
          <a:p>
            <a:r>
              <a:rPr lang="en-GB" sz="1100"/>
              <a:t>Health Foundation analysis of Ministry of Housing, Communities &amp; Local Government, English Housing Survey, 2022. Available from: </a:t>
            </a:r>
            <a:r>
              <a:rPr lang="en-GB" sz="1100">
                <a:hlinkClick r:id="rId7"/>
              </a:rPr>
              <a:t>www.health.org.uk/evidence-hub/housing/housing-quality/number-of-households-in-non-decent-homes-by-tenure</a:t>
            </a:r>
            <a:endParaRPr lang="en-GB" sz="1100"/>
          </a:p>
          <a:p>
            <a:endParaRPr lang="en-GB" sz="1100"/>
          </a:p>
          <a:p>
            <a:r>
              <a:rPr lang="en-GB" sz="1100" b="1"/>
              <a:t>20% of private renters have lived in their home for less than a year, compared with just 6% of social renters and 2% of owner-occupiers</a:t>
            </a:r>
            <a:endParaRPr lang="en-GB" sz="1100"/>
          </a:p>
          <a:p>
            <a:r>
              <a:rPr lang="en-GB" sz="1100"/>
              <a:t>Health Foundation analysis of Ministry of Housing, Communities &amp; Local Government, Survey of English Housing, 1994/95–2007/08, and English Housing Survey, 2008/09–2020/21.</a:t>
            </a:r>
          </a:p>
          <a:p>
            <a:r>
              <a:rPr lang="en-GB" sz="1100"/>
              <a:t>Available from: </a:t>
            </a:r>
            <a:r>
              <a:rPr lang="en-GB" sz="1100">
                <a:hlinkClick r:id="rId8"/>
              </a:rPr>
              <a:t>www.health.org.uk/evidence-hub/housing/housing-stability-and-security/trends-in-duration-of-housing-occupancy</a:t>
            </a:r>
            <a:endParaRPr lang="en-GB" sz="1100"/>
          </a:p>
          <a:p>
            <a:endParaRPr lang="en-GB" sz="1100"/>
          </a:p>
        </p:txBody>
      </p:sp>
    </p:spTree>
    <p:custDataLst>
      <p:tags r:id="rId1"/>
    </p:custDataLst>
    <p:extLst>
      <p:ext uri="{BB962C8B-B14F-4D97-AF65-F5344CB8AC3E}">
        <p14:creationId xmlns:p14="http://schemas.microsoft.com/office/powerpoint/2010/main" val="414550152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fade">
                                      <p:cBhvr>
                                        <p:cTn id="22" dur="500"/>
                                        <p:tgtEl>
                                          <p:spTgt spid="6">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Effect transition="in" filter="fade">
                                      <p:cBhvr>
                                        <p:cTn id="25" dur="500"/>
                                        <p:tgtEl>
                                          <p:spTgt spid="6">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D41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639B2-1701-582E-57DC-3CF184EAE83F}"/>
              </a:ext>
            </a:extLst>
          </p:cNvPr>
          <p:cNvSpPr txBox="1">
            <a:spLocks/>
          </p:cNvSpPr>
          <p:nvPr/>
        </p:nvSpPr>
        <p:spPr>
          <a:xfrm>
            <a:off x="2763366" y="1818861"/>
            <a:ext cx="5120005" cy="1661993"/>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t>How do our money and resources inﬂuence our health?</a:t>
            </a:r>
            <a:endParaRPr lang="en-GB" sz="3600"/>
          </a:p>
        </p:txBody>
      </p:sp>
      <p:pic>
        <p:nvPicPr>
          <p:cNvPr id="5" name="Graphic 4">
            <a:extLst>
              <a:ext uri="{FF2B5EF4-FFF2-40B4-BE49-F238E27FC236}">
                <a16:creationId xmlns:a16="http://schemas.microsoft.com/office/drawing/2014/main" id="{3E7F3DF7-C2CC-C64F-138B-15D4A819EC7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9271" y="1344710"/>
            <a:ext cx="2386123" cy="2386123"/>
          </a:xfrm>
          <a:prstGeom prst="rect">
            <a:avLst/>
          </a:prstGeom>
        </p:spPr>
      </p:pic>
    </p:spTree>
    <p:extLst>
      <p:ext uri="{BB962C8B-B14F-4D97-AF65-F5344CB8AC3E}">
        <p14:creationId xmlns:p14="http://schemas.microsoft.com/office/powerpoint/2010/main" val="2210395883"/>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20</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7" y="1422372"/>
            <a:ext cx="6578573" cy="215443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Money and resources are essential for good health as they unlock access to other building blocks of health, such as good-quality housing and participation in society. </a:t>
            </a:r>
          </a:p>
          <a:p>
            <a:endParaRPr lang="en-GB"/>
          </a:p>
          <a:p>
            <a:r>
              <a:rPr lang="en-GB"/>
              <a:t>Not having enough money and resources can make it hard to save and to feel in control of our circumstances, which can lead to poor health.</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10">
            <a:extLst>
              <a:ext uri="{FF2B5EF4-FFF2-40B4-BE49-F238E27FC236}">
                <a16:creationId xmlns:a16="http://schemas.microsoft.com/office/drawing/2014/main" id="{B8B38B63-BF76-05AE-7D90-BF615234058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288870426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21</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1800000"/>
            <a:ext cx="3529317"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Having enough money and resources means we’re able to have peace of mind</a:t>
            </a:r>
          </a:p>
        </p:txBody>
      </p:sp>
      <p:pic>
        <p:nvPicPr>
          <p:cNvPr id="30" name="Picture 5">
            <a:extLst>
              <a:ext uri="{FF2B5EF4-FFF2-40B4-BE49-F238E27FC236}">
                <a16:creationId xmlns:a16="http://schemas.microsoft.com/office/drawing/2014/main" id="{2967AB48-199C-23EC-40DB-74F49394D7B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439510" y="545982"/>
            <a:ext cx="4459930" cy="4459930"/>
          </a:xfrm>
          <a:prstGeom prst="rect">
            <a:avLst/>
          </a:prstGeom>
        </p:spPr>
      </p:pic>
    </p:spTree>
    <p:extLst>
      <p:ext uri="{BB962C8B-B14F-4D97-AF65-F5344CB8AC3E}">
        <p14:creationId xmlns:p14="http://schemas.microsoft.com/office/powerpoint/2010/main" val="159604020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22</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1800000"/>
            <a:ext cx="3432600" cy="215443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Having enough money and resources means we’re able to </a:t>
            </a:r>
            <a:br>
              <a:rPr lang="en-GB" sz="2800"/>
            </a:br>
            <a:r>
              <a:rPr lang="en-GB" sz="2800"/>
              <a:t>have savings to fall back on </a:t>
            </a:r>
          </a:p>
        </p:txBody>
      </p:sp>
      <p:pic>
        <p:nvPicPr>
          <p:cNvPr id="30" name="Picture 5">
            <a:extLst>
              <a:ext uri="{FF2B5EF4-FFF2-40B4-BE49-F238E27FC236}">
                <a16:creationId xmlns:a16="http://schemas.microsoft.com/office/drawing/2014/main" id="{2967AB48-199C-23EC-40DB-74F49394D7B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439510" y="545982"/>
            <a:ext cx="4459930" cy="4459930"/>
          </a:xfrm>
          <a:prstGeom prst="rect">
            <a:avLst/>
          </a:prstGeom>
        </p:spPr>
      </p:pic>
    </p:spTree>
    <p:extLst>
      <p:ext uri="{BB962C8B-B14F-4D97-AF65-F5344CB8AC3E}">
        <p14:creationId xmlns:p14="http://schemas.microsoft.com/office/powerpoint/2010/main" val="342144692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23</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1800000"/>
            <a:ext cx="3615990"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Having enough money and resources means we’re more able to meet children’s needs</a:t>
            </a:r>
          </a:p>
        </p:txBody>
      </p:sp>
      <p:pic>
        <p:nvPicPr>
          <p:cNvPr id="30" name="Picture 5">
            <a:extLst>
              <a:ext uri="{FF2B5EF4-FFF2-40B4-BE49-F238E27FC236}">
                <a16:creationId xmlns:a16="http://schemas.microsoft.com/office/drawing/2014/main" id="{2967AB48-199C-23EC-40DB-74F49394D7B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439510" y="545982"/>
            <a:ext cx="4459930" cy="4459930"/>
          </a:xfrm>
          <a:prstGeom prst="rect">
            <a:avLst/>
          </a:prstGeom>
        </p:spPr>
      </p:pic>
    </p:spTree>
    <p:extLst>
      <p:ext uri="{BB962C8B-B14F-4D97-AF65-F5344CB8AC3E}">
        <p14:creationId xmlns:p14="http://schemas.microsoft.com/office/powerpoint/2010/main" val="243744422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24</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5968546" cy="163121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Money and resources</a:t>
            </a:r>
          </a:p>
          <a:p>
            <a:r>
              <a:rPr lang="en-GB" sz="1200"/>
              <a:t>Money and resources are essential for good health as they unlock access to other building blocks of health, such as good-quality housing and participation in society. </a:t>
            </a:r>
          </a:p>
          <a:p>
            <a:endParaRPr lang="en-GB" sz="1200"/>
          </a:p>
          <a:p>
            <a:r>
              <a:rPr lang="en-GB" sz="1200"/>
              <a:t>Not having enough money and resources can cause poor health by making it hard to save, feel in control of our circumstances and keep healthy.</a:t>
            </a:r>
          </a:p>
          <a:p>
            <a:endParaRPr lang="en-GB" sz="1200"/>
          </a:p>
          <a:p>
            <a:r>
              <a:rPr lang="en-GB" sz="1400"/>
              <a:t>Having enough money and resources means we’re able to have: </a:t>
            </a:r>
          </a:p>
        </p:txBody>
      </p:sp>
      <p:grpSp>
        <p:nvGrpSpPr>
          <p:cNvPr id="12" name="Group 11">
            <a:extLst>
              <a:ext uri="{FF2B5EF4-FFF2-40B4-BE49-F238E27FC236}">
                <a16:creationId xmlns:a16="http://schemas.microsoft.com/office/drawing/2014/main" id="{698ECDC6-BEC8-4C1B-2EA8-BFE38231AF9B}"/>
              </a:ext>
            </a:extLst>
          </p:cNvPr>
          <p:cNvGrpSpPr/>
          <p:nvPr/>
        </p:nvGrpSpPr>
        <p:grpSpPr>
          <a:xfrm>
            <a:off x="740413" y="2218505"/>
            <a:ext cx="2323782" cy="2323782"/>
            <a:chOff x="740413" y="2128461"/>
            <a:chExt cx="2323782" cy="2323782"/>
          </a:xfrm>
        </p:grpSpPr>
        <p:pic>
          <p:nvPicPr>
            <p:cNvPr id="10" name="Picture 9">
              <a:extLst>
                <a:ext uri="{FF2B5EF4-FFF2-40B4-BE49-F238E27FC236}">
                  <a16:creationId xmlns:a16="http://schemas.microsoft.com/office/drawing/2014/main" id="{72B0808C-1857-5C4C-B1FD-FDED1BF0D8F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40413" y="2128461"/>
              <a:ext cx="2323782" cy="2323782"/>
            </a:xfrm>
            <a:prstGeom prst="rect">
              <a:avLst/>
            </a:prstGeom>
          </p:spPr>
        </p:pic>
        <p:sp>
          <p:nvSpPr>
            <p:cNvPr id="28" name="Title 1">
              <a:extLst>
                <a:ext uri="{FF2B5EF4-FFF2-40B4-BE49-F238E27FC236}">
                  <a16:creationId xmlns:a16="http://schemas.microsoft.com/office/drawing/2014/main" id="{0A5A5F0A-BA3E-1B43-8EC2-343DAF738B8F}"/>
                </a:ext>
              </a:extLst>
            </p:cNvPr>
            <p:cNvSpPr txBox="1">
              <a:spLocks/>
            </p:cNvSpPr>
            <p:nvPr/>
          </p:nvSpPr>
          <p:spPr>
            <a:xfrm>
              <a:off x="1368427" y="4074351"/>
              <a:ext cx="1453904"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Peace of mind </a:t>
              </a:r>
            </a:p>
          </p:txBody>
        </p:sp>
      </p:grpSp>
      <p:grpSp>
        <p:nvGrpSpPr>
          <p:cNvPr id="11" name="Group 10">
            <a:extLst>
              <a:ext uri="{FF2B5EF4-FFF2-40B4-BE49-F238E27FC236}">
                <a16:creationId xmlns:a16="http://schemas.microsoft.com/office/drawing/2014/main" id="{B07C6610-12F9-1FF7-D61D-E2327F543C7A}"/>
              </a:ext>
            </a:extLst>
          </p:cNvPr>
          <p:cNvGrpSpPr/>
          <p:nvPr/>
        </p:nvGrpSpPr>
        <p:grpSpPr>
          <a:xfrm>
            <a:off x="3377561" y="2218505"/>
            <a:ext cx="2323782" cy="2538306"/>
            <a:chOff x="3473732" y="2128461"/>
            <a:chExt cx="2323782" cy="2538306"/>
          </a:xfrm>
        </p:grpSpPr>
        <p:pic>
          <p:nvPicPr>
            <p:cNvPr id="7" name="Picture 9">
              <a:extLst>
                <a:ext uri="{FF2B5EF4-FFF2-40B4-BE49-F238E27FC236}">
                  <a16:creationId xmlns:a16="http://schemas.microsoft.com/office/drawing/2014/main" id="{1CAA1ED8-14F4-D895-6084-D3B61EBFEFE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73732" y="2128461"/>
              <a:ext cx="2323782" cy="2323782"/>
            </a:xfrm>
            <a:prstGeom prst="rect">
              <a:avLst/>
            </a:prstGeom>
          </p:spPr>
        </p:pic>
        <p:sp>
          <p:nvSpPr>
            <p:cNvPr id="29" name="Title 1">
              <a:extLst>
                <a:ext uri="{FF2B5EF4-FFF2-40B4-BE49-F238E27FC236}">
                  <a16:creationId xmlns:a16="http://schemas.microsoft.com/office/drawing/2014/main" id="{76515A75-254E-5541-AA36-78E6702D7316}"/>
                </a:ext>
              </a:extLst>
            </p:cNvPr>
            <p:cNvSpPr txBox="1">
              <a:spLocks/>
            </p:cNvSpPr>
            <p:nvPr/>
          </p:nvSpPr>
          <p:spPr>
            <a:xfrm>
              <a:off x="4053781" y="4020436"/>
              <a:ext cx="1170021" cy="646331"/>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cs typeface="Geeza Pro" panose="02000400000000000000" pitchFamily="2" charset="-78"/>
                </a:rPr>
                <a:t>Savings to fall </a:t>
              </a:r>
              <a:br>
                <a:rPr lang="en-GB" sz="1400">
                  <a:effectLst/>
                  <a:latin typeface="Georgia" panose="02040502050405020303" pitchFamily="18" charset="0"/>
                  <a:cs typeface="Geeza Pro" panose="02000400000000000000" pitchFamily="2" charset="-78"/>
                </a:rPr>
              </a:br>
              <a:r>
                <a:rPr lang="en-GB" sz="1400">
                  <a:effectLst/>
                  <a:latin typeface="Georgia" panose="02040502050405020303" pitchFamily="18" charset="0"/>
                  <a:cs typeface="Geeza Pro" panose="02000400000000000000" pitchFamily="2" charset="-78"/>
                </a:rPr>
                <a:t>back on </a:t>
              </a:r>
            </a:p>
            <a:p>
              <a:endParaRPr lang="en-GB" sz="1400"/>
            </a:p>
          </p:txBody>
        </p:sp>
      </p:grpSp>
      <p:grpSp>
        <p:nvGrpSpPr>
          <p:cNvPr id="9" name="Group 8">
            <a:extLst>
              <a:ext uri="{FF2B5EF4-FFF2-40B4-BE49-F238E27FC236}">
                <a16:creationId xmlns:a16="http://schemas.microsoft.com/office/drawing/2014/main" id="{3613833E-79EE-D353-88AF-FB37E4281E8B}"/>
              </a:ext>
            </a:extLst>
          </p:cNvPr>
          <p:cNvGrpSpPr/>
          <p:nvPr/>
        </p:nvGrpSpPr>
        <p:grpSpPr>
          <a:xfrm>
            <a:off x="6014709" y="2218505"/>
            <a:ext cx="2323782" cy="2324271"/>
            <a:chOff x="6014709" y="2128461"/>
            <a:chExt cx="2323782" cy="2324271"/>
          </a:xfrm>
        </p:grpSpPr>
        <p:pic>
          <p:nvPicPr>
            <p:cNvPr id="8" name="Picture 9">
              <a:extLst>
                <a:ext uri="{FF2B5EF4-FFF2-40B4-BE49-F238E27FC236}">
                  <a16:creationId xmlns:a16="http://schemas.microsoft.com/office/drawing/2014/main" id="{501A1257-0C27-5A01-8D8F-CAA8519E2A1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014709" y="2128461"/>
              <a:ext cx="2323782" cy="2323782"/>
            </a:xfrm>
            <a:prstGeom prst="rect">
              <a:avLst/>
            </a:prstGeom>
          </p:spPr>
        </p:pic>
        <p:sp>
          <p:nvSpPr>
            <p:cNvPr id="30" name="Title 1">
              <a:extLst>
                <a:ext uri="{FF2B5EF4-FFF2-40B4-BE49-F238E27FC236}">
                  <a16:creationId xmlns:a16="http://schemas.microsoft.com/office/drawing/2014/main" id="{BAF6AB17-83AE-754A-9318-2AB10BD3D1A9}"/>
                </a:ext>
              </a:extLst>
            </p:cNvPr>
            <p:cNvSpPr txBox="1">
              <a:spLocks/>
            </p:cNvSpPr>
            <p:nvPr/>
          </p:nvSpPr>
          <p:spPr>
            <a:xfrm>
              <a:off x="6514190" y="4014017"/>
              <a:ext cx="1324087" cy="438715"/>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Enough to meet children’s needs</a:t>
              </a:r>
            </a:p>
          </p:txBody>
        </p:sp>
      </p:grpSp>
      <p:pic>
        <p:nvPicPr>
          <p:cNvPr id="15" name="Picture 10">
            <a:extLst>
              <a:ext uri="{FF2B5EF4-FFF2-40B4-BE49-F238E27FC236}">
                <a16:creationId xmlns:a16="http://schemas.microsoft.com/office/drawing/2014/main" id="{84943FE4-6165-7340-B17F-4699F96C373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369931382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25</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5D696F02-4ECF-6A0B-668C-89A300BEAF6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DC7CDDC3-37FE-7F57-A9D7-A33B0E828A78}"/>
              </a:ext>
            </a:extLst>
          </p:cNvPr>
          <p:cNvSpPr txBox="1">
            <a:spLocks/>
          </p:cNvSpPr>
          <p:nvPr/>
        </p:nvSpPr>
        <p:spPr>
          <a:xfrm>
            <a:off x="1367998" y="1032846"/>
            <a:ext cx="7155806" cy="2245250"/>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58% of people in problem debt have either medium or high levels of anxiety</a:t>
            </a:r>
            <a:endParaRPr lang="en-US" sz="1100" b="1"/>
          </a:p>
          <a:p>
            <a:r>
              <a:rPr lang="en-GB" sz="1100"/>
              <a:t>Health Foundation analysis of Office for National Statistics, Wealth and Assets Survey, Great Britain, 2018–20. Available here: </a:t>
            </a:r>
            <a:r>
              <a:rPr lang="en-GB" sz="1100">
                <a:hlinkClick r:id="rId6"/>
              </a:rPr>
              <a:t>www.health.org.uk/evidence-hub/money-and-resources/debt/relationship-between-self-reported-anxiety-level-and-problem-debt</a:t>
            </a:r>
            <a:endParaRPr lang="en-GB" sz="1100"/>
          </a:p>
          <a:p>
            <a:endParaRPr lang="en-GB" sz="1100"/>
          </a:p>
          <a:p>
            <a:r>
              <a:rPr lang="en-GB" sz="1100" b="1"/>
              <a:t>Half of working-age people with poor health have no savings</a:t>
            </a:r>
          </a:p>
          <a:p>
            <a:r>
              <a:rPr lang="en-GB" sz="1100"/>
              <a:t>Health Foundation analysis of Office for National Statistics, Wealth and Assets Survey, Great Britain, 2018–20. Available here: </a:t>
            </a:r>
            <a:r>
              <a:rPr lang="en-GB" sz="1100">
                <a:hlinkClick r:id="rId7"/>
              </a:rPr>
              <a:t>www.health.org.uk/evidence-hub/money-and-resources/debt/savings-and-income-by-health</a:t>
            </a:r>
            <a:endParaRPr lang="en-GB" sz="1100"/>
          </a:p>
          <a:p>
            <a:endParaRPr lang="en-GB" sz="1100"/>
          </a:p>
          <a:p>
            <a:r>
              <a:rPr lang="en-GB" sz="1100" b="1"/>
              <a:t>More than a quarter (4.2 million) of the UK’s children live in poverty</a:t>
            </a:r>
          </a:p>
          <a:p>
            <a:r>
              <a:rPr lang="en-GB" sz="1100"/>
              <a:t>Department for Work and Pensions. Households below average income: for financial years ending 1995 to 2022. Available from: </a:t>
            </a:r>
            <a:r>
              <a:rPr lang="en-GB" sz="1100">
                <a:hlinkClick r:id="rId8"/>
              </a:rPr>
              <a:t>www.gov.uk/government/statistics/households-below-average-income-for-financial-years-ending-1995-to-2022</a:t>
            </a:r>
            <a:endParaRPr lang="en-GB" sz="1100"/>
          </a:p>
        </p:txBody>
      </p:sp>
    </p:spTree>
    <p:custDataLst>
      <p:tags r:id="rId1"/>
    </p:custDataLst>
    <p:extLst>
      <p:ext uri="{BB962C8B-B14F-4D97-AF65-F5344CB8AC3E}">
        <p14:creationId xmlns:p14="http://schemas.microsoft.com/office/powerpoint/2010/main" val="321372248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Effect transition="in" filter="fade">
                                      <p:cBhvr>
                                        <p:cTn id="2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8424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FECD8-7E3B-5173-19C9-67FF2A3C51FB}"/>
              </a:ext>
            </a:extLst>
          </p:cNvPr>
          <p:cNvSpPr txBox="1">
            <a:spLocks/>
          </p:cNvSpPr>
          <p:nvPr/>
        </p:nvSpPr>
        <p:spPr>
          <a:xfrm>
            <a:off x="2763366" y="1818861"/>
            <a:ext cx="6219448"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rPr>
              <a:t>How does the food we eat inﬂuence our health?</a:t>
            </a:r>
            <a:endParaRPr lang="en-GB" sz="3600">
              <a:solidFill>
                <a:schemeClr val="bg1"/>
              </a:solidFill>
            </a:endParaRPr>
          </a:p>
        </p:txBody>
      </p:sp>
      <p:pic>
        <p:nvPicPr>
          <p:cNvPr id="3" name="Graphic 2">
            <a:extLst>
              <a:ext uri="{FF2B5EF4-FFF2-40B4-BE49-F238E27FC236}">
                <a16:creationId xmlns:a16="http://schemas.microsoft.com/office/drawing/2014/main" id="{DF3DFBE8-0FB2-9C11-4AD8-31C45A94873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9271" y="1344710"/>
            <a:ext cx="2386123" cy="2386123"/>
          </a:xfrm>
          <a:prstGeom prst="rect">
            <a:avLst/>
          </a:prstGeom>
        </p:spPr>
      </p:pic>
    </p:spTree>
    <p:extLst>
      <p:ext uri="{BB962C8B-B14F-4D97-AF65-F5344CB8AC3E}">
        <p14:creationId xmlns:p14="http://schemas.microsoft.com/office/powerpoint/2010/main" val="1663075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6413028" cy="2462213"/>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Nutritious food is vital for our health and wellbeing, and for children’s development, but for too many of us it’s not accessible or affordable.</a:t>
            </a:r>
          </a:p>
          <a:p>
            <a:r>
              <a:rPr lang="en-GB"/>
              <a:t> </a:t>
            </a:r>
          </a:p>
          <a:p>
            <a:r>
              <a:rPr lang="en-GB"/>
              <a:t>Food that’s high in fat, salt and sugar is often readily available and cheaper than healthier options, and eating this kind of food regularly can cause obesity and other health problems.</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10">
            <a:extLst>
              <a:ext uri="{FF2B5EF4-FFF2-40B4-BE49-F238E27FC236}">
                <a16:creationId xmlns:a16="http://schemas.microsoft.com/office/drawing/2014/main" id="{466EB7B3-B8D7-6FFC-F555-8F324972661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101725111"/>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28</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991281"/>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520000"/>
            <a:ext cx="3021120" cy="86177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Healthy food should be cheaper</a:t>
            </a:r>
          </a:p>
        </p:txBody>
      </p:sp>
    </p:spTree>
    <p:extLst>
      <p:ext uri="{BB962C8B-B14F-4D97-AF65-F5344CB8AC3E}">
        <p14:creationId xmlns:p14="http://schemas.microsoft.com/office/powerpoint/2010/main" val="64230877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29</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2160000"/>
            <a:ext cx="2662980"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Healthy food should be better advertised</a:t>
            </a:r>
          </a:p>
        </p:txBody>
      </p:sp>
    </p:spTree>
    <p:extLst>
      <p:ext uri="{BB962C8B-B14F-4D97-AF65-F5344CB8AC3E}">
        <p14:creationId xmlns:p14="http://schemas.microsoft.com/office/powerpoint/2010/main" val="268021830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30</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2160000"/>
            <a:ext cx="2632499"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Healthy food should be easy to access</a:t>
            </a:r>
          </a:p>
        </p:txBody>
      </p:sp>
    </p:spTree>
    <p:extLst>
      <p:ext uri="{BB962C8B-B14F-4D97-AF65-F5344CB8AC3E}">
        <p14:creationId xmlns:p14="http://schemas.microsoft.com/office/powerpoint/2010/main" val="3635976243"/>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31</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09" y="545981"/>
            <a:ext cx="4459931" cy="4459931"/>
          </a:xfrm>
          <a:prstGeom prst="rect">
            <a:avLst/>
          </a:prstGeom>
        </p:spPr>
      </p:pic>
      <p:pic>
        <p:nvPicPr>
          <p:cNvPr id="7" name="Picture 10">
            <a:extLst>
              <a:ext uri="{FF2B5EF4-FFF2-40B4-BE49-F238E27FC236}">
                <a16:creationId xmlns:a16="http://schemas.microsoft.com/office/drawing/2014/main" id="{D1B90D24-1F9F-63F2-85B8-AA6BC490BE9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143039"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Healthy food should include plenty of fruit </a:t>
            </a:r>
            <a:br>
              <a:rPr lang="en-GB" sz="2800"/>
            </a:br>
            <a:r>
              <a:rPr lang="en-GB" sz="2800"/>
              <a:t>and vegetables</a:t>
            </a:r>
          </a:p>
        </p:txBody>
      </p:sp>
    </p:spTree>
    <p:extLst>
      <p:ext uri="{BB962C8B-B14F-4D97-AF65-F5344CB8AC3E}">
        <p14:creationId xmlns:p14="http://schemas.microsoft.com/office/powerpoint/2010/main" val="787997991"/>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32</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7510767" cy="163121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The food we eat</a:t>
            </a:r>
          </a:p>
          <a:p>
            <a:r>
              <a:rPr lang="en-GB" sz="1200"/>
              <a:t>Nutritious food is vital for our health and wellbeing, and for children’s development, but for too many of us it’s not accessible or affordable.</a:t>
            </a:r>
          </a:p>
          <a:p>
            <a:r>
              <a:rPr lang="en-GB" sz="1200"/>
              <a:t> </a:t>
            </a:r>
          </a:p>
          <a:p>
            <a:r>
              <a:rPr lang="en-GB" sz="1200"/>
              <a:t>Food that’s high in fat, salt and sugar is often readily available and cheaper than healthier options, and eating this kind of food regularly can cause obesity and other health problems.</a:t>
            </a:r>
          </a:p>
          <a:p>
            <a:endParaRPr lang="en-GB" sz="1200"/>
          </a:p>
          <a:p>
            <a:r>
              <a:rPr lang="en-GB" sz="1400"/>
              <a:t>Healthy food should be:</a:t>
            </a:r>
          </a:p>
        </p:txBody>
      </p:sp>
      <p:pic>
        <p:nvPicPr>
          <p:cNvPr id="6" name="Picture 10">
            <a:extLst>
              <a:ext uri="{FF2B5EF4-FFF2-40B4-BE49-F238E27FC236}">
                <a16:creationId xmlns:a16="http://schemas.microsoft.com/office/drawing/2014/main" id="{4D4A860D-3D81-2965-F717-67A333071C8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grpSp>
        <p:nvGrpSpPr>
          <p:cNvPr id="15" name="Group 14">
            <a:extLst>
              <a:ext uri="{FF2B5EF4-FFF2-40B4-BE49-F238E27FC236}">
                <a16:creationId xmlns:a16="http://schemas.microsoft.com/office/drawing/2014/main" id="{6F8DC253-652B-DD98-492F-625F05D5C6CF}"/>
              </a:ext>
            </a:extLst>
          </p:cNvPr>
          <p:cNvGrpSpPr/>
          <p:nvPr/>
        </p:nvGrpSpPr>
        <p:grpSpPr>
          <a:xfrm>
            <a:off x="0" y="2307260"/>
            <a:ext cx="2323782" cy="2323782"/>
            <a:chOff x="740413" y="2217216"/>
            <a:chExt cx="2323782" cy="2323782"/>
          </a:xfrm>
        </p:grpSpPr>
        <p:pic>
          <p:nvPicPr>
            <p:cNvPr id="16" name="Picture 9">
              <a:extLst>
                <a:ext uri="{FF2B5EF4-FFF2-40B4-BE49-F238E27FC236}">
                  <a16:creationId xmlns:a16="http://schemas.microsoft.com/office/drawing/2014/main" id="{208CDE34-D1CD-B501-026E-7286C562DA5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0413" y="2217216"/>
              <a:ext cx="2323782" cy="2323782"/>
            </a:xfrm>
            <a:prstGeom prst="rect">
              <a:avLst/>
            </a:prstGeom>
          </p:spPr>
        </p:pic>
        <p:sp>
          <p:nvSpPr>
            <p:cNvPr id="17" name="Title 1">
              <a:extLst>
                <a:ext uri="{FF2B5EF4-FFF2-40B4-BE49-F238E27FC236}">
                  <a16:creationId xmlns:a16="http://schemas.microsoft.com/office/drawing/2014/main" id="{9FA70BA6-E3E2-4A72-5B52-EED9399114CD}"/>
                </a:ext>
              </a:extLst>
            </p:cNvPr>
            <p:cNvSpPr txBox="1">
              <a:spLocks/>
            </p:cNvSpPr>
            <p:nvPr/>
          </p:nvSpPr>
          <p:spPr>
            <a:xfrm>
              <a:off x="1532831" y="4074351"/>
              <a:ext cx="741487"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Cheaper</a:t>
              </a:r>
            </a:p>
          </p:txBody>
        </p:sp>
      </p:grpSp>
      <p:grpSp>
        <p:nvGrpSpPr>
          <p:cNvPr id="18" name="Group 17">
            <a:extLst>
              <a:ext uri="{FF2B5EF4-FFF2-40B4-BE49-F238E27FC236}">
                <a16:creationId xmlns:a16="http://schemas.microsoft.com/office/drawing/2014/main" id="{EE938F5C-C2C8-E66E-E09B-22BEA00A219B}"/>
              </a:ext>
            </a:extLst>
          </p:cNvPr>
          <p:cNvGrpSpPr/>
          <p:nvPr/>
        </p:nvGrpSpPr>
        <p:grpSpPr>
          <a:xfrm>
            <a:off x="2250741" y="2218505"/>
            <a:ext cx="2323782" cy="2323782"/>
            <a:chOff x="3473732" y="2128461"/>
            <a:chExt cx="2323782" cy="2323782"/>
          </a:xfrm>
        </p:grpSpPr>
        <p:pic>
          <p:nvPicPr>
            <p:cNvPr id="19" name="Picture 9">
              <a:extLst>
                <a:ext uri="{FF2B5EF4-FFF2-40B4-BE49-F238E27FC236}">
                  <a16:creationId xmlns:a16="http://schemas.microsoft.com/office/drawing/2014/main" id="{DAAC260C-74DA-4792-1AB8-772AF54F2D3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473732" y="2128461"/>
              <a:ext cx="2323782" cy="2323782"/>
            </a:xfrm>
            <a:prstGeom prst="rect">
              <a:avLst/>
            </a:prstGeom>
          </p:spPr>
        </p:pic>
        <p:sp>
          <p:nvSpPr>
            <p:cNvPr id="20" name="Title 1">
              <a:extLst>
                <a:ext uri="{FF2B5EF4-FFF2-40B4-BE49-F238E27FC236}">
                  <a16:creationId xmlns:a16="http://schemas.microsoft.com/office/drawing/2014/main" id="{64378C86-3255-BA62-1C03-2E8BA147B714}"/>
                </a:ext>
              </a:extLst>
            </p:cNvPr>
            <p:cNvSpPr txBox="1">
              <a:spLocks/>
            </p:cNvSpPr>
            <p:nvPr/>
          </p:nvSpPr>
          <p:spPr>
            <a:xfrm>
              <a:off x="3835015" y="4074351"/>
              <a:ext cx="166626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Better advertised </a:t>
              </a:r>
            </a:p>
          </p:txBody>
        </p:sp>
      </p:grpSp>
      <p:grpSp>
        <p:nvGrpSpPr>
          <p:cNvPr id="21" name="Group 20">
            <a:extLst>
              <a:ext uri="{FF2B5EF4-FFF2-40B4-BE49-F238E27FC236}">
                <a16:creationId xmlns:a16="http://schemas.microsoft.com/office/drawing/2014/main" id="{2C76CE91-6F4D-8995-7EAD-D0AA92070BF1}"/>
              </a:ext>
            </a:extLst>
          </p:cNvPr>
          <p:cNvGrpSpPr/>
          <p:nvPr/>
        </p:nvGrpSpPr>
        <p:grpSpPr>
          <a:xfrm>
            <a:off x="4501482" y="2218505"/>
            <a:ext cx="2323782" cy="2323782"/>
            <a:chOff x="6014709" y="2128461"/>
            <a:chExt cx="2323782" cy="2323782"/>
          </a:xfrm>
        </p:grpSpPr>
        <p:pic>
          <p:nvPicPr>
            <p:cNvPr id="22" name="Picture 9">
              <a:extLst>
                <a:ext uri="{FF2B5EF4-FFF2-40B4-BE49-F238E27FC236}">
                  <a16:creationId xmlns:a16="http://schemas.microsoft.com/office/drawing/2014/main" id="{8954B43E-7A1D-FE0A-2CEA-19969953F46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14709" y="2128461"/>
              <a:ext cx="2323782" cy="2323782"/>
            </a:xfrm>
            <a:prstGeom prst="rect">
              <a:avLst/>
            </a:prstGeom>
          </p:spPr>
        </p:pic>
        <p:sp>
          <p:nvSpPr>
            <p:cNvPr id="23" name="Title 1">
              <a:extLst>
                <a:ext uri="{FF2B5EF4-FFF2-40B4-BE49-F238E27FC236}">
                  <a16:creationId xmlns:a16="http://schemas.microsoft.com/office/drawing/2014/main" id="{666695E7-1F93-F7E0-3000-DCD185A530F3}"/>
                </a:ext>
              </a:extLst>
            </p:cNvPr>
            <p:cNvSpPr txBox="1">
              <a:spLocks/>
            </p:cNvSpPr>
            <p:nvPr/>
          </p:nvSpPr>
          <p:spPr>
            <a:xfrm>
              <a:off x="6518729" y="4074351"/>
              <a:ext cx="1523531"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Easy to access</a:t>
              </a:r>
            </a:p>
          </p:txBody>
        </p:sp>
      </p:grpSp>
      <p:grpSp>
        <p:nvGrpSpPr>
          <p:cNvPr id="24" name="Group 23">
            <a:extLst>
              <a:ext uri="{FF2B5EF4-FFF2-40B4-BE49-F238E27FC236}">
                <a16:creationId xmlns:a16="http://schemas.microsoft.com/office/drawing/2014/main" id="{AF912C46-5E74-047E-4C02-6E3076DE071A}"/>
              </a:ext>
            </a:extLst>
          </p:cNvPr>
          <p:cNvGrpSpPr/>
          <p:nvPr/>
        </p:nvGrpSpPr>
        <p:grpSpPr>
          <a:xfrm>
            <a:off x="6752223" y="2218505"/>
            <a:ext cx="2323782" cy="2323782"/>
            <a:chOff x="6014709" y="2128461"/>
            <a:chExt cx="2323782" cy="2323782"/>
          </a:xfrm>
        </p:grpSpPr>
        <p:pic>
          <p:nvPicPr>
            <p:cNvPr id="25" name="Picture 9">
              <a:extLst>
                <a:ext uri="{FF2B5EF4-FFF2-40B4-BE49-F238E27FC236}">
                  <a16:creationId xmlns:a16="http://schemas.microsoft.com/office/drawing/2014/main" id="{3A9BB58F-9014-054F-C6A6-A737DA1F6CA9}"/>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014709" y="2128461"/>
              <a:ext cx="2323782" cy="2323782"/>
            </a:xfrm>
            <a:prstGeom prst="rect">
              <a:avLst/>
            </a:prstGeom>
          </p:spPr>
        </p:pic>
        <p:sp>
          <p:nvSpPr>
            <p:cNvPr id="26" name="Title 1">
              <a:extLst>
                <a:ext uri="{FF2B5EF4-FFF2-40B4-BE49-F238E27FC236}">
                  <a16:creationId xmlns:a16="http://schemas.microsoft.com/office/drawing/2014/main" id="{0645DD84-3167-13AB-B7D6-7D4C7A1636CB}"/>
                </a:ext>
              </a:extLst>
            </p:cNvPr>
            <p:cNvSpPr txBox="1">
              <a:spLocks/>
            </p:cNvSpPr>
            <p:nvPr/>
          </p:nvSpPr>
          <p:spPr>
            <a:xfrm>
              <a:off x="6564346" y="4015937"/>
              <a:ext cx="1229540" cy="430887"/>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High in fruit and vegetables</a:t>
              </a:r>
            </a:p>
          </p:txBody>
        </p:sp>
      </p:grpSp>
    </p:spTree>
    <p:custDataLst>
      <p:tags r:id="rId1"/>
    </p:custDataLst>
    <p:extLst>
      <p:ext uri="{BB962C8B-B14F-4D97-AF65-F5344CB8AC3E}">
        <p14:creationId xmlns:p14="http://schemas.microsoft.com/office/powerpoint/2010/main" val="212600621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33</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F5C2BA41-D3AB-A29D-26FF-4E4D8FA6E45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1F47B0C3-36F2-500C-E1EA-FA3F6F81B298}"/>
              </a:ext>
            </a:extLst>
          </p:cNvPr>
          <p:cNvSpPr txBox="1">
            <a:spLocks/>
          </p:cNvSpPr>
          <p:nvPr/>
        </p:nvSpPr>
        <p:spPr>
          <a:xfrm>
            <a:off x="1367998" y="1032846"/>
            <a:ext cx="7111158" cy="292235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A healthy diet costs the poorest people 50% of their disposable income, compared to 11% for the wealthiest</a:t>
            </a:r>
            <a:endParaRPr lang="en-US" sz="1100" b="1"/>
          </a:p>
          <a:p>
            <a:r>
              <a:rPr lang="en-GB" sz="1100"/>
              <a:t>Shona Goudie. The Broken Plate 2023 - The state of the nation's food system. The Food Foundation. 2023. Available from: </a:t>
            </a:r>
            <a:r>
              <a:rPr lang="en-GB" sz="1100">
                <a:hlinkClick r:id="rId6"/>
              </a:rPr>
              <a:t>https://foodfoundation.org.uk/publication/broken-plate-2023</a:t>
            </a:r>
            <a:endParaRPr lang="en-GB" sz="1100"/>
          </a:p>
          <a:p>
            <a:endParaRPr lang="en-GB" sz="1100"/>
          </a:p>
          <a:p>
            <a:r>
              <a:rPr lang="en-GB" sz="1100" b="1"/>
              <a:t>Food and soft drink advertising spend: 33% on unhealthy food and drinks, 1% on fruit and veg</a:t>
            </a:r>
          </a:p>
          <a:p>
            <a:r>
              <a:rPr lang="en-GB" sz="1100"/>
              <a:t>Shona Goudie. The Broken Plate 2023 - The state of the nation's food system. The Food Foundation. 2023. Available from: </a:t>
            </a:r>
            <a:r>
              <a:rPr lang="en-GB" sz="1100">
                <a:hlinkClick r:id="rId7"/>
              </a:rPr>
              <a:t>https://foodfoundation.org.uk/publication/broken-plate-2023</a:t>
            </a:r>
            <a:endParaRPr lang="en-GB" sz="1100"/>
          </a:p>
          <a:p>
            <a:endParaRPr lang="en-GB" sz="1100"/>
          </a:p>
          <a:p>
            <a:r>
              <a:rPr lang="en-GB" sz="1100" b="1"/>
              <a:t>England’s poorest areas are fast food hotspots, with 5 times more fast food outlets than the most afﬂuent communities</a:t>
            </a:r>
          </a:p>
          <a:p>
            <a:r>
              <a:rPr lang="en-GB" sz="1100"/>
              <a:t>Public Health England, England’s poorest areas are fast food hotspots. 2018. Available from: </a:t>
            </a:r>
            <a:r>
              <a:rPr lang="en-GB" sz="1100">
                <a:hlinkClick r:id="rId8"/>
              </a:rPr>
              <a:t>www.gov.uk/government/news/englands-poorest-areas-are-fast-food-hotspots</a:t>
            </a:r>
            <a:endParaRPr lang="en-GB" sz="1100"/>
          </a:p>
          <a:p>
            <a:endParaRPr lang="en-GB" sz="1100" b="1"/>
          </a:p>
          <a:p>
            <a:r>
              <a:rPr lang="en-GB" sz="1100" b="1"/>
              <a:t>29% of primary school-aged children eat less than one portion of veg a day </a:t>
            </a:r>
            <a:endParaRPr lang="en-GB" sz="1100"/>
          </a:p>
          <a:p>
            <a:r>
              <a:rPr lang="en-GB" sz="1100"/>
              <a:t>Rebecca Tobi, Amber Wheeler, Indu Gurung, Jenny Sutherland. Veg Facts 2021. The Food Foundation. 2021. Available from: </a:t>
            </a:r>
            <a:r>
              <a:rPr lang="en-GB" sz="1100">
                <a:hlinkClick r:id="rId9"/>
              </a:rPr>
              <a:t>https://foodfoundation.org.uk/publication/veg-facts-2021</a:t>
            </a:r>
            <a:endParaRPr lang="en-GB" sz="1100"/>
          </a:p>
        </p:txBody>
      </p:sp>
    </p:spTree>
    <p:custDataLst>
      <p:tags r:id="rId1"/>
    </p:custDataLst>
    <p:extLst>
      <p:ext uri="{BB962C8B-B14F-4D97-AF65-F5344CB8AC3E}">
        <p14:creationId xmlns:p14="http://schemas.microsoft.com/office/powerpoint/2010/main" val="81008754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fade">
                                      <p:cBhvr>
                                        <p:cTn id="22" dur="500"/>
                                        <p:tgtEl>
                                          <p:spTgt spid="6">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Effect transition="in" filter="fade">
                                      <p:cBhvr>
                                        <p:cTn id="25" dur="500"/>
                                        <p:tgtEl>
                                          <p:spTgt spid="6">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10" end="10"/>
                                            </p:txEl>
                                          </p:spTgt>
                                        </p:tgtEl>
                                        <p:attrNameLst>
                                          <p:attrName>style.visibility</p:attrName>
                                        </p:attrNameLst>
                                      </p:cBhvr>
                                      <p:to>
                                        <p:strVal val="visible"/>
                                      </p:to>
                                    </p:set>
                                    <p:animEffect transition="in" filter="fade">
                                      <p:cBhvr>
                                        <p:cTn id="28" dur="500"/>
                                        <p:tgtEl>
                                          <p:spTgt spid="6">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2A7979"/>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60A38A1-3087-C048-8B0D-7581441F9FA5}"/>
              </a:ext>
            </a:extLst>
          </p:cNvPr>
          <p:cNvSpPr txBox="1">
            <a:spLocks/>
          </p:cNvSpPr>
          <p:nvPr/>
        </p:nvSpPr>
        <p:spPr>
          <a:xfrm>
            <a:off x="2763366" y="1818861"/>
            <a:ext cx="5341947"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latin typeface="Georgia" charset="0"/>
                <a:ea typeface="Georgia" charset="0"/>
                <a:cs typeface="Georgia" charset="0"/>
              </a:rPr>
              <a:t>How does transport </a:t>
            </a:r>
          </a:p>
          <a:p>
            <a:r>
              <a:rPr lang="en-US" sz="3600">
                <a:solidFill>
                  <a:schemeClr val="bg1"/>
                </a:solidFill>
                <a:latin typeface="Georgia" charset="0"/>
                <a:ea typeface="Georgia" charset="0"/>
                <a:cs typeface="Georgia" charset="0"/>
              </a:rPr>
              <a:t>inﬂuence our health?</a:t>
            </a:r>
            <a:endParaRPr lang="en-GB" sz="3600">
              <a:solidFill>
                <a:schemeClr val="bg1"/>
              </a:solidFill>
              <a:latin typeface="Georgia" charset="0"/>
              <a:ea typeface="Georgia" charset="0"/>
              <a:cs typeface="Georgia" charset="0"/>
            </a:endParaRPr>
          </a:p>
        </p:txBody>
      </p:sp>
      <p:pic>
        <p:nvPicPr>
          <p:cNvPr id="6" name="Graphic 5">
            <a:extLst>
              <a:ext uri="{FF2B5EF4-FFF2-40B4-BE49-F238E27FC236}">
                <a16:creationId xmlns:a16="http://schemas.microsoft.com/office/drawing/2014/main" id="{A94BD8FC-1321-D349-063B-82650AF849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9271" y="1344710"/>
            <a:ext cx="2386123" cy="2386123"/>
          </a:xfrm>
          <a:prstGeom prst="rect">
            <a:avLst/>
          </a:prstGeom>
        </p:spPr>
      </p:pic>
      <p:sp>
        <p:nvSpPr>
          <p:cNvPr id="3" name="Slide Number Placeholder 2">
            <a:extLst>
              <a:ext uri="{FF2B5EF4-FFF2-40B4-BE49-F238E27FC236}">
                <a16:creationId xmlns:a16="http://schemas.microsoft.com/office/drawing/2014/main" id="{D6AD9819-B11F-54BC-9FE2-734529D85375}"/>
              </a:ext>
            </a:extLst>
          </p:cNvPr>
          <p:cNvSpPr>
            <a:spLocks noGrp="1"/>
          </p:cNvSpPr>
          <p:nvPr>
            <p:ph type="sldNum" sz="quarter" idx="12"/>
          </p:nvPr>
        </p:nvSpPr>
        <p:spPr/>
        <p:txBody>
          <a:bodyPr/>
          <a:lstStyle/>
          <a:p>
            <a:r>
              <a:rPr lang="en-US"/>
              <a:t>‹#›</a:t>
            </a:r>
          </a:p>
        </p:txBody>
      </p:sp>
    </p:spTree>
    <p:extLst>
      <p:ext uri="{BB962C8B-B14F-4D97-AF65-F5344CB8AC3E}">
        <p14:creationId xmlns:p14="http://schemas.microsoft.com/office/powerpoint/2010/main" val="166256879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35</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5710982" cy="2462213"/>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Available, reliable and affordable transport supports the other building blocks of good health, such as connecting us to work and public services. </a:t>
            </a:r>
          </a:p>
          <a:p>
            <a:endParaRPr lang="en-GB"/>
          </a:p>
          <a:p>
            <a:r>
              <a:rPr lang="en-GB"/>
              <a:t>If we don’t have access to good transport, it limits </a:t>
            </a:r>
            <a:br>
              <a:rPr lang="en-GB"/>
            </a:br>
            <a:r>
              <a:rPr lang="en-GB"/>
              <a:t>our options and opportunities for work, leisure and community participation, which can have a negative impact on our quality of life. </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11" name="Picture 10">
            <a:extLst>
              <a:ext uri="{FF2B5EF4-FFF2-40B4-BE49-F238E27FC236}">
                <a16:creationId xmlns:a16="http://schemas.microsoft.com/office/drawing/2014/main" id="{E2B87F0D-CF39-244F-8070-99A68E481C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5353863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36</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1800000"/>
            <a:ext cx="2998260"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transport options and infrastructure can enable exercise</a:t>
            </a:r>
          </a:p>
        </p:txBody>
      </p:sp>
      <p:pic>
        <p:nvPicPr>
          <p:cNvPr id="11" name="Picture 10">
            <a:extLst>
              <a:ext uri="{FF2B5EF4-FFF2-40B4-BE49-F238E27FC236}">
                <a16:creationId xmlns:a16="http://schemas.microsoft.com/office/drawing/2014/main" id="{1ECF29C2-4DBB-6BF7-8CF2-062DBE53D17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198392700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1800000"/>
            <a:ext cx="3615990"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transport options and infrastructure can enable employment</a:t>
            </a:r>
          </a:p>
        </p:txBody>
      </p:sp>
      <p:pic>
        <p:nvPicPr>
          <p:cNvPr id="11" name="Picture 10">
            <a:extLst>
              <a:ext uri="{FF2B5EF4-FFF2-40B4-BE49-F238E27FC236}">
                <a16:creationId xmlns:a16="http://schemas.microsoft.com/office/drawing/2014/main" id="{1ECF29C2-4DBB-6BF7-8CF2-062DBE53D17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1173726066"/>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38</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1800000"/>
            <a:ext cx="3615990" cy="172354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transport options and infrastructure can enable road safety</a:t>
            </a:r>
          </a:p>
        </p:txBody>
      </p:sp>
      <p:pic>
        <p:nvPicPr>
          <p:cNvPr id="11" name="Picture 10">
            <a:extLst>
              <a:ext uri="{FF2B5EF4-FFF2-40B4-BE49-F238E27FC236}">
                <a16:creationId xmlns:a16="http://schemas.microsoft.com/office/drawing/2014/main" id="{1ECF29C2-4DBB-6BF7-8CF2-062DBE53D17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3394443056"/>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39</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6259195" cy="1446550"/>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Transport</a:t>
            </a:r>
          </a:p>
          <a:p>
            <a:r>
              <a:rPr lang="en-GB" sz="1200"/>
              <a:t>Available, reliable and affordable transport supports the other building blocks of good health, such as connecting us to work and public services. If we don’t have access to good transport, it limits our options and opportunities for work, leisure and community participation, which can have a negative impact on our quality of life. </a:t>
            </a:r>
          </a:p>
          <a:p>
            <a:endParaRPr lang="en-GB" sz="1200"/>
          </a:p>
          <a:p>
            <a:r>
              <a:rPr lang="en-GB" sz="1400"/>
              <a:t>Good transport options and infrastructure can enable:</a:t>
            </a:r>
          </a:p>
        </p:txBody>
      </p:sp>
      <p:pic>
        <p:nvPicPr>
          <p:cNvPr id="15" name="Picture 10">
            <a:extLst>
              <a:ext uri="{FF2B5EF4-FFF2-40B4-BE49-F238E27FC236}">
                <a16:creationId xmlns:a16="http://schemas.microsoft.com/office/drawing/2014/main" id="{6BB5F15D-BBFD-73DB-8A0B-0F53623514A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grpSp>
        <p:nvGrpSpPr>
          <p:cNvPr id="16" name="Group 15">
            <a:extLst>
              <a:ext uri="{FF2B5EF4-FFF2-40B4-BE49-F238E27FC236}">
                <a16:creationId xmlns:a16="http://schemas.microsoft.com/office/drawing/2014/main" id="{67DAFA02-15B0-03E8-AA8E-EA3E1514ADD9}"/>
              </a:ext>
            </a:extLst>
          </p:cNvPr>
          <p:cNvGrpSpPr/>
          <p:nvPr/>
        </p:nvGrpSpPr>
        <p:grpSpPr>
          <a:xfrm>
            <a:off x="914400" y="2192402"/>
            <a:ext cx="2323782" cy="2323782"/>
            <a:chOff x="740413" y="2128461"/>
            <a:chExt cx="2323782" cy="2323782"/>
          </a:xfrm>
        </p:grpSpPr>
        <p:pic>
          <p:nvPicPr>
            <p:cNvPr id="17" name="Picture 9">
              <a:extLst>
                <a:ext uri="{FF2B5EF4-FFF2-40B4-BE49-F238E27FC236}">
                  <a16:creationId xmlns:a16="http://schemas.microsoft.com/office/drawing/2014/main" id="{9888A81F-101D-9423-22C8-82F9F5AC125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0413" y="2128461"/>
              <a:ext cx="2323782" cy="2323782"/>
            </a:xfrm>
            <a:prstGeom prst="rect">
              <a:avLst/>
            </a:prstGeom>
          </p:spPr>
        </p:pic>
        <p:sp>
          <p:nvSpPr>
            <p:cNvPr id="18" name="Title 1">
              <a:extLst>
                <a:ext uri="{FF2B5EF4-FFF2-40B4-BE49-F238E27FC236}">
                  <a16:creationId xmlns:a16="http://schemas.microsoft.com/office/drawing/2014/main" id="{253B5FB2-7168-C15D-0286-93824D3F6F53}"/>
                </a:ext>
              </a:extLst>
            </p:cNvPr>
            <p:cNvSpPr txBox="1">
              <a:spLocks/>
            </p:cNvSpPr>
            <p:nvPr/>
          </p:nvSpPr>
          <p:spPr>
            <a:xfrm>
              <a:off x="1502413" y="4074351"/>
              <a:ext cx="131991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Exercise</a:t>
              </a:r>
            </a:p>
          </p:txBody>
        </p:sp>
      </p:grpSp>
      <p:grpSp>
        <p:nvGrpSpPr>
          <p:cNvPr id="19" name="Group 18">
            <a:extLst>
              <a:ext uri="{FF2B5EF4-FFF2-40B4-BE49-F238E27FC236}">
                <a16:creationId xmlns:a16="http://schemas.microsoft.com/office/drawing/2014/main" id="{DF14DD6E-D375-CB2F-1E1C-A7090FC8A81E}"/>
              </a:ext>
            </a:extLst>
          </p:cNvPr>
          <p:cNvGrpSpPr/>
          <p:nvPr/>
        </p:nvGrpSpPr>
        <p:grpSpPr>
          <a:xfrm>
            <a:off x="3067527" y="2192402"/>
            <a:ext cx="2323782" cy="2323782"/>
            <a:chOff x="3473732" y="2128461"/>
            <a:chExt cx="2323782" cy="2323782"/>
          </a:xfrm>
        </p:grpSpPr>
        <p:pic>
          <p:nvPicPr>
            <p:cNvPr id="20" name="Picture 9">
              <a:extLst>
                <a:ext uri="{FF2B5EF4-FFF2-40B4-BE49-F238E27FC236}">
                  <a16:creationId xmlns:a16="http://schemas.microsoft.com/office/drawing/2014/main" id="{4CE02CE2-E832-D96D-D8B0-16A157A304F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473732" y="2128461"/>
              <a:ext cx="2323782" cy="2323782"/>
            </a:xfrm>
            <a:prstGeom prst="rect">
              <a:avLst/>
            </a:prstGeom>
          </p:spPr>
        </p:pic>
        <p:sp>
          <p:nvSpPr>
            <p:cNvPr id="21" name="Title 1">
              <a:extLst>
                <a:ext uri="{FF2B5EF4-FFF2-40B4-BE49-F238E27FC236}">
                  <a16:creationId xmlns:a16="http://schemas.microsoft.com/office/drawing/2014/main" id="{5F2F212F-670B-12C4-1121-FDEC84B5469E}"/>
                </a:ext>
              </a:extLst>
            </p:cNvPr>
            <p:cNvSpPr txBox="1">
              <a:spLocks/>
            </p:cNvSpPr>
            <p:nvPr/>
          </p:nvSpPr>
          <p:spPr>
            <a:xfrm>
              <a:off x="4042391" y="4074351"/>
              <a:ext cx="1531932"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Employment</a:t>
              </a:r>
            </a:p>
          </p:txBody>
        </p:sp>
      </p:grpSp>
      <p:grpSp>
        <p:nvGrpSpPr>
          <p:cNvPr id="22" name="Group 21">
            <a:extLst>
              <a:ext uri="{FF2B5EF4-FFF2-40B4-BE49-F238E27FC236}">
                <a16:creationId xmlns:a16="http://schemas.microsoft.com/office/drawing/2014/main" id="{8B9C77B8-31F9-C34F-2EA3-B3D7FEE85AB8}"/>
              </a:ext>
            </a:extLst>
          </p:cNvPr>
          <p:cNvGrpSpPr/>
          <p:nvPr/>
        </p:nvGrpSpPr>
        <p:grpSpPr>
          <a:xfrm>
            <a:off x="5391309" y="2192402"/>
            <a:ext cx="2323782" cy="2323782"/>
            <a:chOff x="6014709" y="2128461"/>
            <a:chExt cx="2323782" cy="2323782"/>
          </a:xfrm>
        </p:grpSpPr>
        <p:pic>
          <p:nvPicPr>
            <p:cNvPr id="23" name="Picture 9">
              <a:extLst>
                <a:ext uri="{FF2B5EF4-FFF2-40B4-BE49-F238E27FC236}">
                  <a16:creationId xmlns:a16="http://schemas.microsoft.com/office/drawing/2014/main" id="{C2BD59C1-114E-631C-B402-7CBD20F728A8}"/>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14709" y="2128461"/>
              <a:ext cx="2323782" cy="2323782"/>
            </a:xfrm>
            <a:prstGeom prst="rect">
              <a:avLst/>
            </a:prstGeom>
          </p:spPr>
        </p:pic>
        <p:sp>
          <p:nvSpPr>
            <p:cNvPr id="24" name="Title 1">
              <a:extLst>
                <a:ext uri="{FF2B5EF4-FFF2-40B4-BE49-F238E27FC236}">
                  <a16:creationId xmlns:a16="http://schemas.microsoft.com/office/drawing/2014/main" id="{05B49430-A1E0-CB33-9AC4-2D387352C871}"/>
                </a:ext>
              </a:extLst>
            </p:cNvPr>
            <p:cNvSpPr txBox="1">
              <a:spLocks/>
            </p:cNvSpPr>
            <p:nvPr/>
          </p:nvSpPr>
          <p:spPr>
            <a:xfrm>
              <a:off x="6676673" y="4082180"/>
              <a:ext cx="995279" cy="22327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Road safety</a:t>
              </a:r>
            </a:p>
          </p:txBody>
        </p:sp>
      </p:grpSp>
    </p:spTree>
    <p:custDataLst>
      <p:tags r:id="rId1"/>
    </p:custDataLst>
    <p:extLst>
      <p:ext uri="{BB962C8B-B14F-4D97-AF65-F5344CB8AC3E}">
        <p14:creationId xmlns:p14="http://schemas.microsoft.com/office/powerpoint/2010/main" val="229489464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40</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1C6DF860-3D90-56A9-156D-0DAEA224125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9D7F5BA7-1704-3C22-63F4-CB4E0C766E0F}"/>
              </a:ext>
            </a:extLst>
          </p:cNvPr>
          <p:cNvSpPr txBox="1">
            <a:spLocks/>
          </p:cNvSpPr>
          <p:nvPr/>
        </p:nvSpPr>
        <p:spPr>
          <a:xfrm>
            <a:off x="1366490" y="1025941"/>
            <a:ext cx="7202329" cy="389337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Only 34% of adults walk or cycle 5 times per week</a:t>
            </a:r>
            <a:endParaRPr lang="en-US" sz="1100" b="1"/>
          </a:p>
          <a:p>
            <a:r>
              <a:rPr lang="en-GB" sz="1100"/>
              <a:t>Health Foundation analysis of Health Foundation analysis of Department for Transport, Walking and cycling statistics, 2020/21. Available here: </a:t>
            </a:r>
            <a:r>
              <a:rPr lang="en-GB" sz="1100">
                <a:hlinkClick r:id="rId6"/>
              </a:rPr>
              <a:t>www.health.org.uk/evidence-hub/transport/active-travel/relationship-between-physical-activity-and-health</a:t>
            </a:r>
            <a:endParaRPr lang="en-US" sz="1100"/>
          </a:p>
          <a:p>
            <a:endParaRPr lang="en-GB" sz="1100"/>
          </a:p>
          <a:p>
            <a:r>
              <a:rPr lang="en-GB" sz="1100" b="1"/>
              <a:t>18.5% of unemployed people turn down a job or don’t apply because of transport problems </a:t>
            </a:r>
          </a:p>
          <a:p>
            <a:r>
              <a:rPr lang="en-GB" sz="1100"/>
              <a:t>Health Foundation analysis of Department for Transport, National Travel Survey (NTS), 2018. Available here: </a:t>
            </a:r>
            <a:r>
              <a:rPr lang="en-GB" sz="1100">
                <a:hlinkClick r:id="rId7"/>
              </a:rPr>
              <a:t>www.health.org.uk/evidence-hub/transport/social-exclusion/difficulties-in-job-searching-due-to-problems-with-transport</a:t>
            </a:r>
            <a:endParaRPr lang="en-GB" sz="1100"/>
          </a:p>
          <a:p>
            <a:endParaRPr lang="en-GB" sz="1100"/>
          </a:p>
          <a:p>
            <a:r>
              <a:rPr lang="en-GB" sz="1100" b="1"/>
              <a:t>37% of the poorest households can’t access a car </a:t>
            </a:r>
          </a:p>
          <a:p>
            <a:r>
              <a:rPr lang="en-GB" sz="1100">
                <a:latin typeface="Arial"/>
                <a:cs typeface="Arial"/>
              </a:rPr>
              <a:t>Health Foundation analysis of University of Essex - Institute for Social and Economic Research, Understanding Society, UK, 2010–11 to 2019–20. Available here: </a:t>
            </a:r>
            <a:r>
              <a:rPr lang="en-GB" sz="1100">
                <a:latin typeface="Arial"/>
                <a:cs typeface="Arial"/>
                <a:hlinkClick r:id="rId8"/>
              </a:rPr>
              <a:t>www.health.org.uk/evidence-hub/transport/transport-trends/trends-in-households-without-access-to-a-car</a:t>
            </a:r>
            <a:endParaRPr lang="en-GB"/>
          </a:p>
          <a:p>
            <a:endParaRPr lang="en-GB" sz="1100"/>
          </a:p>
          <a:p>
            <a:r>
              <a:rPr lang="en-GB" sz="1100" b="1"/>
              <a:t>6 times as many 5 to 9-year-old pedestrians are killed or seriously injured in deprived areas than in the least deprived areas</a:t>
            </a:r>
          </a:p>
          <a:p>
            <a:r>
              <a:rPr lang="en-GB" sz="1100"/>
              <a:t>Public Health England, Royal Society for the Prevention of Accidents, Child Accident Prevention Trust. Reducing unintentional injuries on the roads among children and young people under 25 years. 2018. Available from: </a:t>
            </a:r>
            <a:r>
              <a:rPr lang="en-GB" sz="1100">
                <a:hlinkClick r:id="rId9"/>
              </a:rPr>
              <a:t>https://assets.publishing.service.gov.uk/media/5abb9f9e40f0b67d67479cb2/Reducing_unintentional_injuries_on_the_roads_among_children_and_young_people_.pdf</a:t>
            </a:r>
            <a:endParaRPr lang="en-GB" sz="1100"/>
          </a:p>
          <a:p>
            <a:endParaRPr lang="en-GB" sz="1100"/>
          </a:p>
          <a:p>
            <a:endParaRPr lang="en-GB" sz="1100"/>
          </a:p>
        </p:txBody>
      </p:sp>
    </p:spTree>
    <p:custDataLst>
      <p:tags r:id="rId1"/>
    </p:custDataLst>
    <p:extLst>
      <p:ext uri="{BB962C8B-B14F-4D97-AF65-F5344CB8AC3E}">
        <p14:creationId xmlns:p14="http://schemas.microsoft.com/office/powerpoint/2010/main" val="154493001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fade">
                                      <p:cBhvr>
                                        <p:cTn id="22" dur="500"/>
                                        <p:tgtEl>
                                          <p:spTgt spid="6">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Effect transition="in" filter="fade">
                                      <p:cBhvr>
                                        <p:cTn id="25" dur="500"/>
                                        <p:tgtEl>
                                          <p:spTgt spid="6">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10" end="10"/>
                                            </p:txEl>
                                          </p:spTgt>
                                        </p:tgtEl>
                                        <p:attrNameLst>
                                          <p:attrName>style.visibility</p:attrName>
                                        </p:attrNameLst>
                                      </p:cBhvr>
                                      <p:to>
                                        <p:strVal val="visible"/>
                                      </p:to>
                                    </p:set>
                                    <p:animEffect transition="in" filter="fade">
                                      <p:cBhvr>
                                        <p:cTn id="28" dur="500"/>
                                        <p:tgtEl>
                                          <p:spTgt spid="6">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744284"/>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E3C451A-C109-3422-611D-114C859115AF}"/>
              </a:ext>
            </a:extLst>
          </p:cNvPr>
          <p:cNvSpPr txBox="1">
            <a:spLocks/>
          </p:cNvSpPr>
          <p:nvPr/>
        </p:nvSpPr>
        <p:spPr>
          <a:xfrm>
            <a:off x="2763366" y="1818861"/>
            <a:ext cx="5341947" cy="1661993"/>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latin typeface="Georgia" charset="0"/>
                <a:ea typeface="Georgia" charset="0"/>
                <a:cs typeface="Georgia" charset="0"/>
              </a:rPr>
              <a:t>How do our family, friends and community</a:t>
            </a:r>
            <a:endParaRPr lang="en-GB" sz="3600">
              <a:solidFill>
                <a:schemeClr val="bg1"/>
              </a:solidFill>
              <a:latin typeface="Georgia" charset="0"/>
              <a:ea typeface="Georgia" charset="0"/>
              <a:cs typeface="Georgia" charset="0"/>
            </a:endParaRPr>
          </a:p>
          <a:p>
            <a:r>
              <a:rPr lang="en-US" sz="3600">
                <a:solidFill>
                  <a:schemeClr val="bg1"/>
                </a:solidFill>
                <a:latin typeface="Georgia" charset="0"/>
                <a:ea typeface="Georgia" charset="0"/>
                <a:cs typeface="Georgia" charset="0"/>
              </a:rPr>
              <a:t>inﬂuence our health?</a:t>
            </a:r>
            <a:endParaRPr lang="en-GB" sz="3600">
              <a:solidFill>
                <a:schemeClr val="bg1"/>
              </a:solidFill>
              <a:latin typeface="Georgia" charset="0"/>
              <a:ea typeface="Georgia" charset="0"/>
              <a:cs typeface="Georgia" charset="0"/>
            </a:endParaRPr>
          </a:p>
        </p:txBody>
      </p:sp>
      <p:pic>
        <p:nvPicPr>
          <p:cNvPr id="10" name="Graphic 9">
            <a:extLst>
              <a:ext uri="{FF2B5EF4-FFF2-40B4-BE49-F238E27FC236}">
                <a16:creationId xmlns:a16="http://schemas.microsoft.com/office/drawing/2014/main" id="{8B300689-F6A7-10E9-6CED-5CB9BB2F30C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9271" y="1344710"/>
            <a:ext cx="2386123" cy="2386123"/>
          </a:xfrm>
          <a:prstGeom prst="rect">
            <a:avLst/>
          </a:prstGeom>
        </p:spPr>
      </p:pic>
      <p:sp>
        <p:nvSpPr>
          <p:cNvPr id="3" name="Slide Number Placeholder 2">
            <a:extLst>
              <a:ext uri="{FF2B5EF4-FFF2-40B4-BE49-F238E27FC236}">
                <a16:creationId xmlns:a16="http://schemas.microsoft.com/office/drawing/2014/main" id="{8E22A9C8-E042-BF7F-771A-B97927420195}"/>
              </a:ext>
            </a:extLst>
          </p:cNvPr>
          <p:cNvSpPr>
            <a:spLocks noGrp="1"/>
          </p:cNvSpPr>
          <p:nvPr>
            <p:ph type="sldNum" sz="quarter" idx="12"/>
          </p:nvPr>
        </p:nvSpPr>
        <p:spPr/>
        <p:txBody>
          <a:bodyPr/>
          <a:lstStyle/>
          <a:p>
            <a:r>
              <a:rPr lang="en-US"/>
              <a:t>‹#›</a:t>
            </a:r>
          </a:p>
        </p:txBody>
      </p:sp>
    </p:spTree>
    <p:extLst>
      <p:ext uri="{BB962C8B-B14F-4D97-AF65-F5344CB8AC3E}">
        <p14:creationId xmlns:p14="http://schemas.microsoft.com/office/powerpoint/2010/main" val="46727920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42</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6084362" cy="2462213"/>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Family, friends and communities are the cornerstone of our everyday lives and play an important role in shaping our health and wellbeing.</a:t>
            </a:r>
          </a:p>
          <a:p>
            <a:endParaRPr lang="en-GB"/>
          </a:p>
          <a:p>
            <a:r>
              <a:rPr lang="en-GB"/>
              <a:t>The nature of our social networks – the quality of our relationships, the support we have, whether we feel we belong where we live, whether we feel lonely – can inﬂuence our health and wellbeing in a range of ways.</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11" name="Picture 10">
            <a:extLst>
              <a:ext uri="{FF2B5EF4-FFF2-40B4-BE49-F238E27FC236}">
                <a16:creationId xmlns:a16="http://schemas.microsoft.com/office/drawing/2014/main" id="{E2B87F0D-CF39-244F-8070-99A68E481C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345041473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43</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4840" y="541312"/>
            <a:ext cx="4464600" cy="446460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529317"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We all need connection and companionship</a:t>
            </a:r>
          </a:p>
        </p:txBody>
      </p:sp>
      <p:pic>
        <p:nvPicPr>
          <p:cNvPr id="13" name="Picture 10">
            <a:extLst>
              <a:ext uri="{FF2B5EF4-FFF2-40B4-BE49-F238E27FC236}">
                <a16:creationId xmlns:a16="http://schemas.microsoft.com/office/drawing/2014/main" id="{ADB335AE-0796-5152-279F-902F8C5D854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227793539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44</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52413" y="545982"/>
            <a:ext cx="4347027" cy="4347027"/>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310540"/>
            <a:ext cx="3529317" cy="86177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We all need good relationships</a:t>
            </a:r>
          </a:p>
        </p:txBody>
      </p:sp>
      <p:pic>
        <p:nvPicPr>
          <p:cNvPr id="13" name="Picture 10">
            <a:extLst>
              <a:ext uri="{FF2B5EF4-FFF2-40B4-BE49-F238E27FC236}">
                <a16:creationId xmlns:a16="http://schemas.microsoft.com/office/drawing/2014/main" id="{ADB335AE-0796-5152-279F-902F8C5D854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287856704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45</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2158865"/>
            <a:ext cx="2998260" cy="86177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We all need a sense of belonging</a:t>
            </a:r>
          </a:p>
        </p:txBody>
      </p:sp>
      <p:pic>
        <p:nvPicPr>
          <p:cNvPr id="13" name="Picture 10">
            <a:extLst>
              <a:ext uri="{FF2B5EF4-FFF2-40B4-BE49-F238E27FC236}">
                <a16:creationId xmlns:a16="http://schemas.microsoft.com/office/drawing/2014/main" id="{ADB335AE-0796-5152-279F-902F8C5D854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483415115"/>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46</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5504815" cy="181588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Family, friends and communities </a:t>
            </a:r>
          </a:p>
          <a:p>
            <a:r>
              <a:rPr lang="en-GB" sz="1200"/>
              <a:t>Family, friends and communities are the cornerstone of our everyday lives and play an important role in shaping our health and wellbeing. </a:t>
            </a:r>
          </a:p>
          <a:p>
            <a:endParaRPr lang="en-GB" sz="1200"/>
          </a:p>
          <a:p>
            <a:r>
              <a:rPr lang="en-GB" sz="1200"/>
              <a:t>The nature of our social networks – the quality of our relationships, the support we have, whether we feel we belong where we live, loneliness – can inﬂuence our health and wellbeing in a range of ways. </a:t>
            </a:r>
          </a:p>
          <a:p>
            <a:endParaRPr lang="en-GB" sz="1200"/>
          </a:p>
          <a:p>
            <a:r>
              <a:rPr lang="en-GB" sz="1400"/>
              <a:t>We all need:</a:t>
            </a:r>
            <a:r>
              <a:rPr lang="en-GB" sz="1400" b="1"/>
              <a:t> </a:t>
            </a:r>
            <a:endParaRPr lang="en-GB" sz="1400"/>
          </a:p>
        </p:txBody>
      </p:sp>
      <p:grpSp>
        <p:nvGrpSpPr>
          <p:cNvPr id="12" name="Group 11">
            <a:extLst>
              <a:ext uri="{FF2B5EF4-FFF2-40B4-BE49-F238E27FC236}">
                <a16:creationId xmlns:a16="http://schemas.microsoft.com/office/drawing/2014/main" id="{698ECDC6-BEC8-4C1B-2EA8-BFE38231AF9B}"/>
              </a:ext>
            </a:extLst>
          </p:cNvPr>
          <p:cNvGrpSpPr/>
          <p:nvPr/>
        </p:nvGrpSpPr>
        <p:grpSpPr>
          <a:xfrm>
            <a:off x="740413" y="2218505"/>
            <a:ext cx="2323782" cy="2323782"/>
            <a:chOff x="740413" y="2128461"/>
            <a:chExt cx="2323782" cy="2323782"/>
          </a:xfrm>
        </p:grpSpPr>
        <p:pic>
          <p:nvPicPr>
            <p:cNvPr id="10" name="Picture 9">
              <a:extLst>
                <a:ext uri="{FF2B5EF4-FFF2-40B4-BE49-F238E27FC236}">
                  <a16:creationId xmlns:a16="http://schemas.microsoft.com/office/drawing/2014/main" id="{72B0808C-1857-5C4C-B1FD-FDED1BF0D8F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40413" y="2128461"/>
              <a:ext cx="2323782" cy="2323782"/>
            </a:xfrm>
            <a:prstGeom prst="rect">
              <a:avLst/>
            </a:prstGeom>
          </p:spPr>
        </p:pic>
        <p:sp>
          <p:nvSpPr>
            <p:cNvPr id="28" name="Title 1">
              <a:extLst>
                <a:ext uri="{FF2B5EF4-FFF2-40B4-BE49-F238E27FC236}">
                  <a16:creationId xmlns:a16="http://schemas.microsoft.com/office/drawing/2014/main" id="{0A5A5F0A-BA3E-1B43-8EC2-343DAF738B8F}"/>
                </a:ext>
              </a:extLst>
            </p:cNvPr>
            <p:cNvSpPr txBox="1">
              <a:spLocks/>
            </p:cNvSpPr>
            <p:nvPr/>
          </p:nvSpPr>
          <p:spPr>
            <a:xfrm>
              <a:off x="1172708" y="3902118"/>
              <a:ext cx="1453904" cy="430887"/>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Connection and companionship </a:t>
              </a:r>
            </a:p>
          </p:txBody>
        </p:sp>
      </p:grpSp>
      <p:grpSp>
        <p:nvGrpSpPr>
          <p:cNvPr id="11" name="Group 10">
            <a:extLst>
              <a:ext uri="{FF2B5EF4-FFF2-40B4-BE49-F238E27FC236}">
                <a16:creationId xmlns:a16="http://schemas.microsoft.com/office/drawing/2014/main" id="{B07C6610-12F9-1FF7-D61D-E2327F543C7A}"/>
              </a:ext>
            </a:extLst>
          </p:cNvPr>
          <p:cNvGrpSpPr/>
          <p:nvPr/>
        </p:nvGrpSpPr>
        <p:grpSpPr>
          <a:xfrm>
            <a:off x="3377561" y="2096585"/>
            <a:ext cx="2323782" cy="2323782"/>
            <a:chOff x="3473732" y="2006541"/>
            <a:chExt cx="2323782" cy="2323782"/>
          </a:xfrm>
        </p:grpSpPr>
        <p:pic>
          <p:nvPicPr>
            <p:cNvPr id="7" name="Picture 9">
              <a:extLst>
                <a:ext uri="{FF2B5EF4-FFF2-40B4-BE49-F238E27FC236}">
                  <a16:creationId xmlns:a16="http://schemas.microsoft.com/office/drawing/2014/main" id="{1CAA1ED8-14F4-D895-6084-D3B61EBFEFE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73732" y="2006541"/>
              <a:ext cx="2323782" cy="2323782"/>
            </a:xfrm>
            <a:prstGeom prst="rect">
              <a:avLst/>
            </a:prstGeom>
          </p:spPr>
        </p:pic>
        <p:sp>
          <p:nvSpPr>
            <p:cNvPr id="29" name="Title 1">
              <a:extLst>
                <a:ext uri="{FF2B5EF4-FFF2-40B4-BE49-F238E27FC236}">
                  <a16:creationId xmlns:a16="http://schemas.microsoft.com/office/drawing/2014/main" id="{76515A75-254E-5541-AA36-78E6702D7316}"/>
                </a:ext>
              </a:extLst>
            </p:cNvPr>
            <p:cNvSpPr txBox="1">
              <a:spLocks/>
            </p:cNvSpPr>
            <p:nvPr/>
          </p:nvSpPr>
          <p:spPr>
            <a:xfrm>
              <a:off x="3724008" y="4019550"/>
              <a:ext cx="1889459"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Good relationships</a:t>
              </a:r>
            </a:p>
          </p:txBody>
        </p:sp>
      </p:grpSp>
      <p:grpSp>
        <p:nvGrpSpPr>
          <p:cNvPr id="9" name="Group 8">
            <a:extLst>
              <a:ext uri="{FF2B5EF4-FFF2-40B4-BE49-F238E27FC236}">
                <a16:creationId xmlns:a16="http://schemas.microsoft.com/office/drawing/2014/main" id="{3613833E-79EE-D353-88AF-FB37E4281E8B}"/>
              </a:ext>
            </a:extLst>
          </p:cNvPr>
          <p:cNvGrpSpPr/>
          <p:nvPr/>
        </p:nvGrpSpPr>
        <p:grpSpPr>
          <a:xfrm>
            <a:off x="6014709" y="2096585"/>
            <a:ext cx="2323782" cy="2323782"/>
            <a:chOff x="6014709" y="2006541"/>
            <a:chExt cx="2323782" cy="2323782"/>
          </a:xfrm>
        </p:grpSpPr>
        <p:pic>
          <p:nvPicPr>
            <p:cNvPr id="8" name="Picture 9">
              <a:extLst>
                <a:ext uri="{FF2B5EF4-FFF2-40B4-BE49-F238E27FC236}">
                  <a16:creationId xmlns:a16="http://schemas.microsoft.com/office/drawing/2014/main" id="{501A1257-0C27-5A01-8D8F-CAA8519E2A1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014709" y="2006541"/>
              <a:ext cx="2323782" cy="2323782"/>
            </a:xfrm>
            <a:prstGeom prst="rect">
              <a:avLst/>
            </a:prstGeom>
          </p:spPr>
        </p:pic>
        <p:sp>
          <p:nvSpPr>
            <p:cNvPr id="30" name="Title 1">
              <a:extLst>
                <a:ext uri="{FF2B5EF4-FFF2-40B4-BE49-F238E27FC236}">
                  <a16:creationId xmlns:a16="http://schemas.microsoft.com/office/drawing/2014/main" id="{BAF6AB17-83AE-754A-9318-2AB10BD3D1A9}"/>
                </a:ext>
              </a:extLst>
            </p:cNvPr>
            <p:cNvSpPr txBox="1">
              <a:spLocks/>
            </p:cNvSpPr>
            <p:nvPr/>
          </p:nvSpPr>
          <p:spPr>
            <a:xfrm>
              <a:off x="6293064" y="4031595"/>
              <a:ext cx="188775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A sense of belonging</a:t>
              </a:r>
            </a:p>
          </p:txBody>
        </p:sp>
      </p:grpSp>
      <p:pic>
        <p:nvPicPr>
          <p:cNvPr id="16" name="Picture 10">
            <a:extLst>
              <a:ext uri="{FF2B5EF4-FFF2-40B4-BE49-F238E27FC236}">
                <a16:creationId xmlns:a16="http://schemas.microsoft.com/office/drawing/2014/main" id="{33A5D834-01E1-56D9-386F-545CF925904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3717172325"/>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277FFC2D-4B21-B2E3-521E-AEE258EDF59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D611D04E-E18B-A643-147A-5C4D9040984F}"/>
              </a:ext>
            </a:extLst>
          </p:cNvPr>
          <p:cNvSpPr txBox="1">
            <a:spLocks/>
          </p:cNvSpPr>
          <p:nvPr/>
        </p:nvSpPr>
        <p:spPr>
          <a:xfrm>
            <a:off x="1367998" y="1032846"/>
            <a:ext cx="7130781" cy="242991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People who often feel lonely are 6 times more likely to experience poor mental health</a:t>
            </a:r>
            <a:endParaRPr lang="en-US" sz="1100" b="1"/>
          </a:p>
          <a:p>
            <a:r>
              <a:rPr lang="en-GB" sz="1100"/>
              <a:t>Health Foundation analysis of University of Essex – Institute for Social and Economic Research, Understanding Society, UK, 2021–22. Available here: </a:t>
            </a:r>
            <a:r>
              <a:rPr lang="en-GB" sz="1100">
                <a:hlinkClick r:id="rId6"/>
              </a:rPr>
              <a:t>www.health.org.uk/evidence-hub/ffc/personal-relationships</a:t>
            </a:r>
            <a:endParaRPr lang="en-GB" sz="1100"/>
          </a:p>
          <a:p>
            <a:endParaRPr lang="en-GB" sz="1100"/>
          </a:p>
          <a:p>
            <a:r>
              <a:rPr lang="en-GB" sz="1100" b="1"/>
              <a:t>People with the lowest incomes are almost twice as likely to experience strained family relationships compared with people with the highest incomes</a:t>
            </a:r>
          </a:p>
          <a:p>
            <a:r>
              <a:rPr lang="en-GB" sz="1100"/>
              <a:t>Health Foundation analysis of University of Essex – Institute for Social and Economic Research, Understanding Society, UK, 2019–20. Available here: </a:t>
            </a:r>
            <a:r>
              <a:rPr lang="en-GB" sz="1100">
                <a:hlinkClick r:id="rId6"/>
              </a:rPr>
              <a:t>www.health.org.uk/evidence-hub/ffc/personal-relationships</a:t>
            </a:r>
            <a:endParaRPr lang="en-GB" sz="1100"/>
          </a:p>
          <a:p>
            <a:endParaRPr lang="en-GB" sz="1100"/>
          </a:p>
          <a:p>
            <a:r>
              <a:rPr lang="en-GB" sz="1100" b="1"/>
              <a:t>People who don’t feel a sense of belonging in their neighbourhood are 4 times more likely to experience poor mental health</a:t>
            </a:r>
          </a:p>
          <a:p>
            <a:r>
              <a:rPr lang="en-GB" sz="1100"/>
              <a:t>Health Foundation analysis of University of Essex - Institute for Social and Economic Research, Understanding Society, UK, 2020–21. Available here: </a:t>
            </a:r>
            <a:r>
              <a:rPr lang="en-GB" sz="1100">
                <a:hlinkClick r:id="rId7"/>
              </a:rPr>
              <a:t>www.health.org.uk/evidence-hub/ffc/community-cohesion</a:t>
            </a:r>
            <a:endParaRPr lang="en-GB" sz="1100"/>
          </a:p>
          <a:p>
            <a:endParaRPr lang="en-GB" sz="1200"/>
          </a:p>
        </p:txBody>
      </p:sp>
    </p:spTree>
    <p:custDataLst>
      <p:tags r:id="rId1"/>
    </p:custDataLst>
    <p:extLst>
      <p:ext uri="{BB962C8B-B14F-4D97-AF65-F5344CB8AC3E}">
        <p14:creationId xmlns:p14="http://schemas.microsoft.com/office/powerpoint/2010/main" val="3115396552"/>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fade">
                                      <p:cBhvr>
                                        <p:cTn id="22" dur="500"/>
                                        <p:tgtEl>
                                          <p:spTgt spid="6">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005078"/>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60A38A1-3087-C048-8B0D-7581441F9FA5}"/>
              </a:ext>
            </a:extLst>
          </p:cNvPr>
          <p:cNvSpPr txBox="1">
            <a:spLocks/>
          </p:cNvSpPr>
          <p:nvPr/>
        </p:nvSpPr>
        <p:spPr>
          <a:xfrm>
            <a:off x="2763366" y="1818861"/>
            <a:ext cx="5341947"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solidFill>
                  <a:schemeClr val="bg1"/>
                </a:solidFill>
                <a:latin typeface="Georgia" charset="0"/>
                <a:ea typeface="Georgia" charset="0"/>
                <a:cs typeface="Georgia" charset="0"/>
              </a:rPr>
              <a:t>How does work </a:t>
            </a:r>
          </a:p>
          <a:p>
            <a:r>
              <a:rPr lang="en-US" sz="3600">
                <a:solidFill>
                  <a:schemeClr val="bg1"/>
                </a:solidFill>
                <a:latin typeface="Georgia" charset="0"/>
                <a:ea typeface="Georgia" charset="0"/>
                <a:cs typeface="Georgia" charset="0"/>
              </a:rPr>
              <a:t>inﬂuence our health?</a:t>
            </a:r>
            <a:endParaRPr lang="en-GB" sz="3600">
              <a:solidFill>
                <a:schemeClr val="bg1"/>
              </a:solidFill>
              <a:latin typeface="Georgia" charset="0"/>
              <a:ea typeface="Georgia" charset="0"/>
              <a:cs typeface="Georgia" charset="0"/>
            </a:endParaRPr>
          </a:p>
        </p:txBody>
      </p:sp>
      <p:pic>
        <p:nvPicPr>
          <p:cNvPr id="6" name="Graphic 5">
            <a:extLst>
              <a:ext uri="{FF2B5EF4-FFF2-40B4-BE49-F238E27FC236}">
                <a16:creationId xmlns:a16="http://schemas.microsoft.com/office/drawing/2014/main" id="{A94BD8FC-1321-D349-063B-82650AF849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9271" y="1344710"/>
            <a:ext cx="2386123" cy="2386123"/>
          </a:xfrm>
          <a:prstGeom prst="rect">
            <a:avLst/>
          </a:prstGeom>
        </p:spPr>
      </p:pic>
      <p:sp>
        <p:nvSpPr>
          <p:cNvPr id="3" name="Slide Number Placeholder 2">
            <a:extLst>
              <a:ext uri="{FF2B5EF4-FFF2-40B4-BE49-F238E27FC236}">
                <a16:creationId xmlns:a16="http://schemas.microsoft.com/office/drawing/2014/main" id="{9E2C4C97-4A26-7383-20D1-DDCAE1AE5B54}"/>
              </a:ext>
            </a:extLst>
          </p:cNvPr>
          <p:cNvSpPr>
            <a:spLocks noGrp="1"/>
          </p:cNvSpPr>
          <p:nvPr>
            <p:ph type="sldNum" sz="quarter" idx="12"/>
          </p:nvPr>
        </p:nvSpPr>
        <p:spPr/>
        <p:txBody>
          <a:bodyPr/>
          <a:lstStyle/>
          <a:p>
            <a:r>
              <a:rPr lang="en-US"/>
              <a:t>‹#›</a:t>
            </a:r>
          </a:p>
        </p:txBody>
      </p:sp>
    </p:spTree>
    <p:extLst>
      <p:ext uri="{BB962C8B-B14F-4D97-AF65-F5344CB8AC3E}">
        <p14:creationId xmlns:p14="http://schemas.microsoft.com/office/powerpoint/2010/main" val="149891898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49</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6167010" cy="1846659"/>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Access to good-quality jobs is one of the building blocks of a healthy life and a healthy society. </a:t>
            </a:r>
          </a:p>
          <a:p>
            <a:endParaRPr lang="en-GB"/>
          </a:p>
          <a:p>
            <a:r>
              <a:rPr lang="en-GB"/>
              <a:t>It’s not just about being paid enough and having enough money to meet basic needs – a good-quality job benefits our health in other ways too. </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11" name="Picture 10">
            <a:extLst>
              <a:ext uri="{FF2B5EF4-FFF2-40B4-BE49-F238E27FC236}">
                <a16:creationId xmlns:a16="http://schemas.microsoft.com/office/drawing/2014/main" id="{E2B87F0D-CF39-244F-8070-99A68E481C7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2701219347"/>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50</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1" y="2160000"/>
            <a:ext cx="3307804"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work </a:t>
            </a:r>
            <a:br>
              <a:rPr lang="en-GB" sz="2800"/>
            </a:br>
            <a:r>
              <a:rPr lang="en-GB" sz="2800"/>
              <a:t>should provide reliable employment</a:t>
            </a:r>
          </a:p>
        </p:txBody>
      </p:sp>
      <p:pic>
        <p:nvPicPr>
          <p:cNvPr id="11" name="Picture 10">
            <a:extLst>
              <a:ext uri="{FF2B5EF4-FFF2-40B4-BE49-F238E27FC236}">
                <a16:creationId xmlns:a16="http://schemas.microsoft.com/office/drawing/2014/main" id="{570E9C69-D8E5-09F4-EFD2-5EC87319EA6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922988016"/>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51</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3214065"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work </a:t>
            </a:r>
            <a:br>
              <a:rPr lang="en-GB" sz="2800"/>
            </a:br>
            <a:r>
              <a:rPr lang="en-GB" sz="2800"/>
              <a:t>should provide job satisfaction</a:t>
            </a:r>
          </a:p>
        </p:txBody>
      </p:sp>
      <p:pic>
        <p:nvPicPr>
          <p:cNvPr id="11" name="Picture 10">
            <a:extLst>
              <a:ext uri="{FF2B5EF4-FFF2-40B4-BE49-F238E27FC236}">
                <a16:creationId xmlns:a16="http://schemas.microsoft.com/office/drawing/2014/main" id="{570E9C69-D8E5-09F4-EFD2-5EC87319EA6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3401293163"/>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52</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405087"/>
            <a:ext cx="2975400" cy="86177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work should provide fair pay</a:t>
            </a:r>
          </a:p>
        </p:txBody>
      </p:sp>
      <p:pic>
        <p:nvPicPr>
          <p:cNvPr id="11" name="Picture 10">
            <a:extLst>
              <a:ext uri="{FF2B5EF4-FFF2-40B4-BE49-F238E27FC236}">
                <a16:creationId xmlns:a16="http://schemas.microsoft.com/office/drawing/2014/main" id="{570E9C69-D8E5-09F4-EFD2-5EC87319EA6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178420430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4B4369D5-0C26-4D42-8528-9571E82598D9}"/>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53</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cxnSp>
        <p:nvCxnSpPr>
          <p:cNvPr id="10" name="Straight Connector 9">
            <a:extLst>
              <a:ext uri="{FF2B5EF4-FFF2-40B4-BE49-F238E27FC236}">
                <a16:creationId xmlns:a16="http://schemas.microsoft.com/office/drawing/2014/main" id="{EC5E4B25-7587-0947-B799-E332779493BC}"/>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3"/>
            <a:extLst>
              <a:ext uri="{FF2B5EF4-FFF2-40B4-BE49-F238E27FC236}">
                <a16:creationId xmlns:a16="http://schemas.microsoft.com/office/drawing/2014/main" id="{D7635242-B6D1-F845-8414-2604B5D37267}"/>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5">
            <a:extLst>
              <a:ext uri="{FF2B5EF4-FFF2-40B4-BE49-F238E27FC236}">
                <a16:creationId xmlns:a16="http://schemas.microsoft.com/office/drawing/2014/main" id="{264D1347-C0CA-7A43-8AD4-035CD9C2519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9510" y="545982"/>
            <a:ext cx="4459930" cy="4459930"/>
          </a:xfrm>
          <a:prstGeom prst="rect">
            <a:avLst/>
          </a:prstGeom>
        </p:spPr>
      </p:pic>
      <p:sp>
        <p:nvSpPr>
          <p:cNvPr id="8" name="Title 1">
            <a:extLst>
              <a:ext uri="{FF2B5EF4-FFF2-40B4-BE49-F238E27FC236}">
                <a16:creationId xmlns:a16="http://schemas.microsoft.com/office/drawing/2014/main" id="{71A9985B-3809-007D-80D0-9040C6DBBAD6}"/>
              </a:ext>
            </a:extLst>
          </p:cNvPr>
          <p:cNvSpPr txBox="1">
            <a:spLocks/>
          </p:cNvSpPr>
          <p:nvPr/>
        </p:nvSpPr>
        <p:spPr>
          <a:xfrm>
            <a:off x="1368000" y="2160000"/>
            <a:ext cx="2746800" cy="1292662"/>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2800"/>
              <a:t>Good work should provide work-life balance</a:t>
            </a:r>
          </a:p>
        </p:txBody>
      </p:sp>
      <p:pic>
        <p:nvPicPr>
          <p:cNvPr id="11" name="Picture 10">
            <a:extLst>
              <a:ext uri="{FF2B5EF4-FFF2-40B4-BE49-F238E27FC236}">
                <a16:creationId xmlns:a16="http://schemas.microsoft.com/office/drawing/2014/main" id="{570E9C69-D8E5-09F4-EFD2-5EC87319EA6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extLst>
      <p:ext uri="{BB962C8B-B14F-4D97-AF65-F5344CB8AC3E}">
        <p14:creationId xmlns:p14="http://schemas.microsoft.com/office/powerpoint/2010/main" val="24454744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CECCBF81-0135-4021-95A3-B5E1070AAFED}"/>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54</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7" name="Title 1">
            <a:extLst>
              <a:ext uri="{FF2B5EF4-FFF2-40B4-BE49-F238E27FC236}">
                <a16:creationId xmlns:a16="http://schemas.microsoft.com/office/drawing/2014/main" id="{9ECA6CD5-9016-024F-9B32-70241ECAA2BA}"/>
              </a:ext>
            </a:extLst>
          </p:cNvPr>
          <p:cNvSpPr txBox="1">
            <a:spLocks/>
          </p:cNvSpPr>
          <p:nvPr/>
        </p:nvSpPr>
        <p:spPr>
          <a:xfrm>
            <a:off x="1368425" y="683200"/>
            <a:ext cx="5184775" cy="126188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a:t>Work</a:t>
            </a:r>
          </a:p>
          <a:p>
            <a:r>
              <a:rPr lang="en-GB" sz="1200"/>
              <a:t>Access to good-quality jobs is one of the building blocks of a healthy society. </a:t>
            </a:r>
          </a:p>
          <a:p>
            <a:r>
              <a:rPr lang="en-GB" sz="1200"/>
              <a:t>It’s not just about being paid enough and having enough money to meet basic needs – a good-quality job benefits our health in other ways too. </a:t>
            </a:r>
          </a:p>
          <a:p>
            <a:endParaRPr lang="en-GB" sz="1200"/>
          </a:p>
          <a:p>
            <a:r>
              <a:rPr lang="en-GB" sz="1400"/>
              <a:t>Good work should provide:</a:t>
            </a:r>
          </a:p>
        </p:txBody>
      </p:sp>
      <p:pic>
        <p:nvPicPr>
          <p:cNvPr id="15" name="Picture 10">
            <a:extLst>
              <a:ext uri="{FF2B5EF4-FFF2-40B4-BE49-F238E27FC236}">
                <a16:creationId xmlns:a16="http://schemas.microsoft.com/office/drawing/2014/main" id="{ADA3041A-962E-75A3-A456-462A25F04F5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grpSp>
        <p:nvGrpSpPr>
          <p:cNvPr id="16" name="Group 15">
            <a:extLst>
              <a:ext uri="{FF2B5EF4-FFF2-40B4-BE49-F238E27FC236}">
                <a16:creationId xmlns:a16="http://schemas.microsoft.com/office/drawing/2014/main" id="{0D6E184C-6C8B-7BFB-9115-2D88E60C7FCB}"/>
              </a:ext>
            </a:extLst>
          </p:cNvPr>
          <p:cNvGrpSpPr/>
          <p:nvPr/>
        </p:nvGrpSpPr>
        <p:grpSpPr>
          <a:xfrm>
            <a:off x="0" y="2218505"/>
            <a:ext cx="2323782" cy="2323782"/>
            <a:chOff x="740413" y="2128461"/>
            <a:chExt cx="2323782" cy="2323782"/>
          </a:xfrm>
        </p:grpSpPr>
        <p:pic>
          <p:nvPicPr>
            <p:cNvPr id="17" name="Picture 9">
              <a:extLst>
                <a:ext uri="{FF2B5EF4-FFF2-40B4-BE49-F238E27FC236}">
                  <a16:creationId xmlns:a16="http://schemas.microsoft.com/office/drawing/2014/main" id="{01EB317D-9C2D-147B-84B6-BF5ADC2CD97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40413" y="2128461"/>
              <a:ext cx="2323782" cy="2323782"/>
            </a:xfrm>
            <a:prstGeom prst="rect">
              <a:avLst/>
            </a:prstGeom>
          </p:spPr>
        </p:pic>
        <p:sp>
          <p:nvSpPr>
            <p:cNvPr id="18" name="Title 1">
              <a:extLst>
                <a:ext uri="{FF2B5EF4-FFF2-40B4-BE49-F238E27FC236}">
                  <a16:creationId xmlns:a16="http://schemas.microsoft.com/office/drawing/2014/main" id="{A70EFE3E-E40C-F6DD-D2C0-81CAD41DA269}"/>
                </a:ext>
              </a:extLst>
            </p:cNvPr>
            <p:cNvSpPr txBox="1">
              <a:spLocks/>
            </p:cNvSpPr>
            <p:nvPr/>
          </p:nvSpPr>
          <p:spPr>
            <a:xfrm>
              <a:off x="1100413" y="4074351"/>
              <a:ext cx="172191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t>Reliable employment</a:t>
              </a:r>
              <a:r>
                <a:rPr lang="en-GB" sz="1400">
                  <a:effectLst/>
                </a:rPr>
                <a:t> </a:t>
              </a:r>
            </a:p>
          </p:txBody>
        </p:sp>
      </p:grpSp>
      <p:grpSp>
        <p:nvGrpSpPr>
          <p:cNvPr id="19" name="Group 18">
            <a:extLst>
              <a:ext uri="{FF2B5EF4-FFF2-40B4-BE49-F238E27FC236}">
                <a16:creationId xmlns:a16="http://schemas.microsoft.com/office/drawing/2014/main" id="{CE041EFB-4818-306D-FE0C-7EFEF85533D2}"/>
              </a:ext>
            </a:extLst>
          </p:cNvPr>
          <p:cNvGrpSpPr/>
          <p:nvPr/>
        </p:nvGrpSpPr>
        <p:grpSpPr>
          <a:xfrm>
            <a:off x="2250741" y="2218505"/>
            <a:ext cx="2323782" cy="2323782"/>
            <a:chOff x="3473732" y="2128461"/>
            <a:chExt cx="2323782" cy="2323782"/>
          </a:xfrm>
        </p:grpSpPr>
        <p:pic>
          <p:nvPicPr>
            <p:cNvPr id="20" name="Picture 9">
              <a:extLst>
                <a:ext uri="{FF2B5EF4-FFF2-40B4-BE49-F238E27FC236}">
                  <a16:creationId xmlns:a16="http://schemas.microsoft.com/office/drawing/2014/main" id="{30552499-167B-D2BB-6868-7419E8ABCE5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473732" y="2128461"/>
              <a:ext cx="2323782" cy="2323782"/>
            </a:xfrm>
            <a:prstGeom prst="rect">
              <a:avLst/>
            </a:prstGeom>
          </p:spPr>
        </p:pic>
        <p:sp>
          <p:nvSpPr>
            <p:cNvPr id="21" name="Title 1">
              <a:extLst>
                <a:ext uri="{FF2B5EF4-FFF2-40B4-BE49-F238E27FC236}">
                  <a16:creationId xmlns:a16="http://schemas.microsoft.com/office/drawing/2014/main" id="{FC40CC6B-AB20-4D39-B5C1-8F8D37E61DD1}"/>
                </a:ext>
              </a:extLst>
            </p:cNvPr>
            <p:cNvSpPr txBox="1">
              <a:spLocks/>
            </p:cNvSpPr>
            <p:nvPr/>
          </p:nvSpPr>
          <p:spPr>
            <a:xfrm>
              <a:off x="3906773" y="4074351"/>
              <a:ext cx="1667550"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rPr>
                <a:t>Job satisfaction </a:t>
              </a:r>
            </a:p>
          </p:txBody>
        </p:sp>
      </p:grpSp>
      <p:grpSp>
        <p:nvGrpSpPr>
          <p:cNvPr id="22" name="Group 21">
            <a:extLst>
              <a:ext uri="{FF2B5EF4-FFF2-40B4-BE49-F238E27FC236}">
                <a16:creationId xmlns:a16="http://schemas.microsoft.com/office/drawing/2014/main" id="{C8ABFAAF-C2A0-E237-EED2-86C74D8B60EF}"/>
              </a:ext>
            </a:extLst>
          </p:cNvPr>
          <p:cNvGrpSpPr/>
          <p:nvPr/>
        </p:nvGrpSpPr>
        <p:grpSpPr>
          <a:xfrm>
            <a:off x="4501482" y="2218505"/>
            <a:ext cx="2323782" cy="2323782"/>
            <a:chOff x="6014709" y="2128461"/>
            <a:chExt cx="2323782" cy="2323782"/>
          </a:xfrm>
        </p:grpSpPr>
        <p:pic>
          <p:nvPicPr>
            <p:cNvPr id="23" name="Picture 9">
              <a:extLst>
                <a:ext uri="{FF2B5EF4-FFF2-40B4-BE49-F238E27FC236}">
                  <a16:creationId xmlns:a16="http://schemas.microsoft.com/office/drawing/2014/main" id="{33CC9328-73CB-5CDA-B103-EA5B563E2E3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14709" y="2128461"/>
              <a:ext cx="2323782" cy="2323782"/>
            </a:xfrm>
            <a:prstGeom prst="rect">
              <a:avLst/>
            </a:prstGeom>
          </p:spPr>
        </p:pic>
        <p:sp>
          <p:nvSpPr>
            <p:cNvPr id="24" name="Title 1">
              <a:extLst>
                <a:ext uri="{FF2B5EF4-FFF2-40B4-BE49-F238E27FC236}">
                  <a16:creationId xmlns:a16="http://schemas.microsoft.com/office/drawing/2014/main" id="{EFF4BA8E-CA4D-82A9-D7D5-0909DF310F2A}"/>
                </a:ext>
              </a:extLst>
            </p:cNvPr>
            <p:cNvSpPr txBox="1">
              <a:spLocks/>
            </p:cNvSpPr>
            <p:nvPr/>
          </p:nvSpPr>
          <p:spPr>
            <a:xfrm>
              <a:off x="6618626" y="4074351"/>
              <a:ext cx="1523051"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Georgia" panose="02040502050405020303" pitchFamily="18" charset="0"/>
                </a:rPr>
                <a:t>Fair pay</a:t>
              </a:r>
            </a:p>
          </p:txBody>
        </p:sp>
      </p:grpSp>
      <p:grpSp>
        <p:nvGrpSpPr>
          <p:cNvPr id="25" name="Group 24">
            <a:extLst>
              <a:ext uri="{FF2B5EF4-FFF2-40B4-BE49-F238E27FC236}">
                <a16:creationId xmlns:a16="http://schemas.microsoft.com/office/drawing/2014/main" id="{14F1F2CA-2F3B-F859-5C8D-D6A34B58CFFB}"/>
              </a:ext>
            </a:extLst>
          </p:cNvPr>
          <p:cNvGrpSpPr/>
          <p:nvPr/>
        </p:nvGrpSpPr>
        <p:grpSpPr>
          <a:xfrm>
            <a:off x="6752223" y="2218505"/>
            <a:ext cx="2323782" cy="2323782"/>
            <a:chOff x="6014709" y="2128461"/>
            <a:chExt cx="2323782" cy="2323782"/>
          </a:xfrm>
        </p:grpSpPr>
        <p:pic>
          <p:nvPicPr>
            <p:cNvPr id="26" name="Picture 9">
              <a:extLst>
                <a:ext uri="{FF2B5EF4-FFF2-40B4-BE49-F238E27FC236}">
                  <a16:creationId xmlns:a16="http://schemas.microsoft.com/office/drawing/2014/main" id="{3DED6F3D-BEBE-074B-CAC0-0FFEBAC898C3}"/>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014709" y="2128461"/>
              <a:ext cx="2323782" cy="2323782"/>
            </a:xfrm>
            <a:prstGeom prst="rect">
              <a:avLst/>
            </a:prstGeom>
          </p:spPr>
        </p:pic>
        <p:sp>
          <p:nvSpPr>
            <p:cNvPr id="31" name="Title 1">
              <a:extLst>
                <a:ext uri="{FF2B5EF4-FFF2-40B4-BE49-F238E27FC236}">
                  <a16:creationId xmlns:a16="http://schemas.microsoft.com/office/drawing/2014/main" id="{7C53E57E-11D9-7E6F-7217-EF67BB02F8B5}"/>
                </a:ext>
              </a:extLst>
            </p:cNvPr>
            <p:cNvSpPr txBox="1">
              <a:spLocks/>
            </p:cNvSpPr>
            <p:nvPr/>
          </p:nvSpPr>
          <p:spPr>
            <a:xfrm>
              <a:off x="6227117" y="4100281"/>
              <a:ext cx="1903778" cy="21544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400">
                  <a:effectLst/>
                  <a:latin typeface="+mj-lt"/>
                </a:rPr>
                <a:t>Work-life balance</a:t>
              </a:r>
            </a:p>
          </p:txBody>
        </p:sp>
      </p:grpSp>
    </p:spTree>
    <p:custDataLst>
      <p:tags r:id="rId1"/>
    </p:custDataLst>
    <p:extLst>
      <p:ext uri="{BB962C8B-B14F-4D97-AF65-F5344CB8AC3E}">
        <p14:creationId xmlns:p14="http://schemas.microsoft.com/office/powerpoint/2010/main" val="2558321028"/>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0F15C684-DAD9-4C9F-BB8A-FF694578A591}"/>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55</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3" name="Footer Placeholder 3">
            <a:hlinkClick r:id="rId4"/>
            <a:extLst>
              <a:ext uri="{FF2B5EF4-FFF2-40B4-BE49-F238E27FC236}">
                <a16:creationId xmlns:a16="http://schemas.microsoft.com/office/drawing/2014/main" id="{2ABD6199-E115-9A4D-84A0-A6F1EC22A4AA}"/>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www.health.org.uk/what-makes-us-healthy</a:t>
            </a:r>
            <a:endParaRPr lang="en-US" sz="800">
              <a:solidFill>
                <a:schemeClr val="tx2"/>
              </a:solidFill>
            </a:endParaRPr>
          </a:p>
        </p:txBody>
      </p:sp>
      <p:cxnSp>
        <p:nvCxnSpPr>
          <p:cNvPr id="14" name="Straight Connector 13">
            <a:extLst>
              <a:ext uri="{FF2B5EF4-FFF2-40B4-BE49-F238E27FC236}">
                <a16:creationId xmlns:a16="http://schemas.microsoft.com/office/drawing/2014/main" id="{C95D5A98-2711-CB44-91EC-49C2D9FAF94A}"/>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DF00145-3374-D943-9D1E-2ADBD3650527}"/>
              </a:ext>
            </a:extLst>
          </p:cNvPr>
          <p:cNvCxnSpPr>
            <a:cxnSpLocks/>
          </p:cNvCxnSpPr>
          <p:nvPr/>
        </p:nvCxnSpPr>
        <p:spPr>
          <a:xfrm>
            <a:off x="1367998" y="909147"/>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32EAA53-07EE-0C44-80CC-2C23E38EEC75}"/>
              </a:ext>
            </a:extLst>
          </p:cNvPr>
          <p:cNvSpPr txBox="1">
            <a:spLocks/>
          </p:cNvSpPr>
          <p:nvPr/>
        </p:nvSpPr>
        <p:spPr>
          <a:xfrm>
            <a:off x="1367998" y="686779"/>
            <a:ext cx="6887916" cy="338554"/>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200"/>
              <a:t>References</a:t>
            </a:r>
          </a:p>
          <a:p>
            <a:endParaRPr lang="en-GB" sz="1000"/>
          </a:p>
        </p:txBody>
      </p:sp>
      <p:pic>
        <p:nvPicPr>
          <p:cNvPr id="7" name="Picture 10">
            <a:extLst>
              <a:ext uri="{FF2B5EF4-FFF2-40B4-BE49-F238E27FC236}">
                <a16:creationId xmlns:a16="http://schemas.microsoft.com/office/drawing/2014/main" id="{0021C970-6B1D-1B92-6239-EADEEAD731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
        <p:nvSpPr>
          <p:cNvPr id="6" name="Title 1">
            <a:extLst>
              <a:ext uri="{FF2B5EF4-FFF2-40B4-BE49-F238E27FC236}">
                <a16:creationId xmlns:a16="http://schemas.microsoft.com/office/drawing/2014/main" id="{9E716364-FD19-5E47-6FB2-02554F53EF63}"/>
              </a:ext>
            </a:extLst>
          </p:cNvPr>
          <p:cNvSpPr txBox="1">
            <a:spLocks/>
          </p:cNvSpPr>
          <p:nvPr/>
        </p:nvSpPr>
        <p:spPr>
          <a:xfrm>
            <a:off x="1367998" y="1047508"/>
            <a:ext cx="7092306" cy="3706237"/>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sz="1100" b="1"/>
              <a:t>Unemployed people are more than 5 times as likely to have poor health than people with jobs</a:t>
            </a:r>
            <a:endParaRPr lang="en-US" sz="1100" b="1"/>
          </a:p>
          <a:p>
            <a:r>
              <a:rPr lang="en-GB" sz="1100"/>
              <a:t>Health Foundation analysis of University of Essex - Institute for Social and Economic Research, Understanding Society, UK, 2019–20. Available here: </a:t>
            </a:r>
            <a:r>
              <a:rPr lang="en-GB" sz="1100">
                <a:hlinkClick r:id="rId6"/>
              </a:rPr>
              <a:t>www.health.org.uk/evidence-hub/work/employment-and-unemployment/how-employment-status-affects-our-health</a:t>
            </a:r>
            <a:endParaRPr lang="en-GB" sz="1100"/>
          </a:p>
          <a:p>
            <a:endParaRPr lang="en-GB" sz="1100"/>
          </a:p>
          <a:p>
            <a:r>
              <a:rPr lang="en-GB" sz="1100" b="1"/>
              <a:t>Employees with low job security or low job satisfaction are more than twice as likely to report poor health as the average employee </a:t>
            </a:r>
          </a:p>
          <a:p>
            <a:r>
              <a:rPr lang="en-GB" sz="1100"/>
              <a:t>Health Foundation analysis of University of Essex - Institute for Social and Economic Research, Understanding Society, UK, 2018–19. Available here: </a:t>
            </a:r>
            <a:r>
              <a:rPr lang="en-GB" sz="1100">
                <a:hlinkClick r:id="rId7"/>
              </a:rPr>
              <a:t>www.health.org.uk/evidence-hub/work/job-quality/relationship-between-low-quality-jobs-and-health</a:t>
            </a:r>
            <a:endParaRPr lang="en-GB" sz="1100"/>
          </a:p>
          <a:p>
            <a:endParaRPr lang="en-GB" sz="1100"/>
          </a:p>
          <a:p>
            <a:r>
              <a:rPr lang="en-GB" sz="1100" b="1"/>
              <a:t>In 2022, an estimated 3.5 million employees were paid less than the real Living Wage</a:t>
            </a:r>
          </a:p>
          <a:p>
            <a:r>
              <a:rPr lang="en-GB" sz="1100"/>
              <a:t>Office for National Statistics. Number and proportion of employee jobs with hourly pay below the living wage. 2022. Available from: </a:t>
            </a:r>
            <a:r>
              <a:rPr lang="en-GB" sz="1100">
                <a:hlinkClick r:id="rId8"/>
              </a:rPr>
              <a:t>www.ons.gov.uk/employmentandlabourmarket/peopleinwork/earningsandworkinghours/datasets/numberandproportionofemployeejobswithhourlypaybelowthelivingwage</a:t>
            </a:r>
            <a:endParaRPr lang="en-GB" sz="1100"/>
          </a:p>
          <a:p>
            <a:endParaRPr lang="en-GB" sz="1100"/>
          </a:p>
          <a:p>
            <a:r>
              <a:rPr lang="en-GB" sz="1100" b="1"/>
              <a:t>Employees working long hours are 2.5 times more likely to have a major depressive episode</a:t>
            </a:r>
          </a:p>
          <a:p>
            <a:r>
              <a:rPr lang="en-GB" sz="1100"/>
              <a:t>Virtanen M, Stansfeld SA, Fuhrer R, Ferrie JE, Kivimäki M. Overtime Work as a Predictor of Major Depressive Episode: A 5-Year Follow-Up of the Whitehall II Study. PLoS ONE 7(1): e30719. 2012.</a:t>
            </a:r>
          </a:p>
          <a:p>
            <a:r>
              <a:rPr lang="en-GB" sz="1100"/>
              <a:t>Available from: </a:t>
            </a:r>
            <a:r>
              <a:rPr lang="en-GB" sz="1100">
                <a:hlinkClick r:id="rId9"/>
              </a:rPr>
              <a:t>https://journals.plos.org/plosone/article?id=10.1371/journal.pone.0030719</a:t>
            </a:r>
            <a:endParaRPr lang="en-GB" sz="1100"/>
          </a:p>
          <a:p>
            <a:endParaRPr lang="en-GB" sz="1100"/>
          </a:p>
        </p:txBody>
      </p:sp>
    </p:spTree>
    <p:custDataLst>
      <p:tags r:id="rId1"/>
    </p:custDataLst>
    <p:extLst>
      <p:ext uri="{BB962C8B-B14F-4D97-AF65-F5344CB8AC3E}">
        <p14:creationId xmlns:p14="http://schemas.microsoft.com/office/powerpoint/2010/main" val="3029090864"/>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fade">
                                      <p:cBhvr>
                                        <p:cTn id="19" dur="500"/>
                                        <p:tgtEl>
                                          <p:spTgt spid="6">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fade">
                                      <p:cBhvr>
                                        <p:cTn id="22" dur="500"/>
                                        <p:tgtEl>
                                          <p:spTgt spid="6">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animEffect transition="in" filter="fade">
                                      <p:cBhvr>
                                        <p:cTn id="25" dur="500"/>
                                        <p:tgtEl>
                                          <p:spTgt spid="6">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6">
                                            <p:txEl>
                                              <p:pRg st="10" end="10"/>
                                            </p:txEl>
                                          </p:spTgt>
                                        </p:tgtEl>
                                        <p:attrNameLst>
                                          <p:attrName>style.visibility</p:attrName>
                                        </p:attrNameLst>
                                      </p:cBhvr>
                                      <p:to>
                                        <p:strVal val="visible"/>
                                      </p:to>
                                    </p:set>
                                    <p:animEffect transition="in" filter="fade">
                                      <p:cBhvr>
                                        <p:cTn id="28" dur="500"/>
                                        <p:tgtEl>
                                          <p:spTgt spid="6">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animEffect transition="in" filter="fade">
                                      <p:cBhvr>
                                        <p:cTn id="31" dur="500"/>
                                        <p:tgtEl>
                                          <p:spTgt spid="6">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fade">
                                      <p:cBhvr>
                                        <p:cTn id="3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53A9C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2362-7E16-248F-49D3-6D1CCAFCE225}"/>
              </a:ext>
            </a:extLst>
          </p:cNvPr>
          <p:cNvSpPr txBox="1">
            <a:spLocks/>
          </p:cNvSpPr>
          <p:nvPr/>
        </p:nvSpPr>
        <p:spPr>
          <a:xfrm>
            <a:off x="2763366" y="1818861"/>
            <a:ext cx="6219448" cy="110799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US" sz="3600"/>
              <a:t>How do our education and skills inﬂuence our health?</a:t>
            </a:r>
            <a:endParaRPr lang="en-GB" sz="3600"/>
          </a:p>
        </p:txBody>
      </p:sp>
      <p:pic>
        <p:nvPicPr>
          <p:cNvPr id="3" name="Graphic 2">
            <a:extLst>
              <a:ext uri="{FF2B5EF4-FFF2-40B4-BE49-F238E27FC236}">
                <a16:creationId xmlns:a16="http://schemas.microsoft.com/office/drawing/2014/main" id="{0AC4CD55-A8FB-CC5F-6C2D-2CD1B252B62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9271" y="1344710"/>
            <a:ext cx="2386123" cy="2386123"/>
          </a:xfrm>
          <a:prstGeom prst="rect">
            <a:avLst/>
          </a:prstGeom>
        </p:spPr>
      </p:pic>
    </p:spTree>
    <p:extLst>
      <p:ext uri="{BB962C8B-B14F-4D97-AF65-F5344CB8AC3E}">
        <p14:creationId xmlns:p14="http://schemas.microsoft.com/office/powerpoint/2010/main" val="1649050329"/>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7471F6F-7C28-AE41-A6F5-DCB8E502B5D3}"/>
              </a:ext>
            </a:extLst>
          </p:cNvPr>
          <p:cNvSpPr>
            <a:spLocks noGrp="1"/>
          </p:cNvSpPr>
          <p:nvPr>
            <p:ph type="ftr" sz="quarter" idx="11"/>
          </p:nvPr>
        </p:nvSpPr>
        <p:spPr>
          <a:xfrm>
            <a:off x="1368000" y="266158"/>
            <a:ext cx="5808600" cy="204272"/>
          </a:xfrm>
        </p:spPr>
        <p:txBody>
          <a:bodyPr/>
          <a:lstStyle/>
          <a:p>
            <a:r>
              <a:rPr lang="en-US"/>
              <a:t>The building blocks of health</a:t>
            </a:r>
          </a:p>
        </p:txBody>
      </p:sp>
      <p:sp>
        <p:nvSpPr>
          <p:cNvPr id="2" name="Slide Number Placeholder 1">
            <a:extLst>
              <a:ext uri="{FF2B5EF4-FFF2-40B4-BE49-F238E27FC236}">
                <a16:creationId xmlns:a16="http://schemas.microsoft.com/office/drawing/2014/main" id="{BB72833C-DBC8-4071-95AA-9A35EC48D588}"/>
              </a:ext>
            </a:extLst>
          </p:cNvPr>
          <p:cNvSpPr>
            <a:spLocks noGrp="1"/>
          </p:cNvSpPr>
          <p:nvPr>
            <p:ph type="sldNum" sz="quarter" idx="12"/>
          </p:nvPr>
        </p:nvSpPr>
        <p:spPr>
          <a:xfrm>
            <a:off x="6553200" y="4866906"/>
            <a:ext cx="2213268" cy="174201"/>
          </a:xfrm>
        </p:spPr>
        <p:txBody>
          <a:bodyPr/>
          <a:lstStyle/>
          <a:p>
            <a:fld id="{4B096CFE-13EB-9C46-AD64-3E2A74317CB2}" type="slidenum">
              <a:rPr lang="en-US" smtClean="0"/>
              <a:pPr/>
              <a:t>57</a:t>
            </a:fld>
            <a:endParaRPr lang="en-US"/>
          </a:p>
        </p:txBody>
      </p:sp>
      <p:sp>
        <p:nvSpPr>
          <p:cNvPr id="5" name="TextBox 4">
            <a:extLst>
              <a:ext uri="{FF2B5EF4-FFF2-40B4-BE49-F238E27FC236}">
                <a16:creationId xmlns:a16="http://schemas.microsoft.com/office/drawing/2014/main" id="{457E4CF6-CB30-2943-91C4-4F96AD57BB37}"/>
              </a:ext>
            </a:extLst>
          </p:cNvPr>
          <p:cNvSpPr txBox="1"/>
          <p:nvPr/>
        </p:nvSpPr>
        <p:spPr>
          <a:xfrm>
            <a:off x="4297680" y="5127171"/>
            <a:ext cx="0" cy="0"/>
          </a:xfrm>
          <a:prstGeom prst="rect">
            <a:avLst/>
          </a:prstGeom>
          <a:solidFill>
            <a:srgbClr val="A6D7D3"/>
          </a:solidFill>
        </p:spPr>
        <p:txBody>
          <a:bodyPr wrap="none" rtlCol="0">
            <a:noAutofit/>
          </a:bodyPr>
          <a:lstStyle/>
          <a:p>
            <a:endParaRPr lang="en-US" sz="1400">
              <a:solidFill>
                <a:srgbClr val="FFFFFF"/>
              </a:solidFill>
              <a:latin typeface="+mj-lt"/>
            </a:endParaRPr>
          </a:p>
        </p:txBody>
      </p:sp>
      <p:sp>
        <p:nvSpPr>
          <p:cNvPr id="14" name="Title 1">
            <a:extLst>
              <a:ext uri="{FF2B5EF4-FFF2-40B4-BE49-F238E27FC236}">
                <a16:creationId xmlns:a16="http://schemas.microsoft.com/office/drawing/2014/main" id="{FC867526-931D-7049-975C-9C62FAC29DB8}"/>
              </a:ext>
            </a:extLst>
          </p:cNvPr>
          <p:cNvSpPr txBox="1">
            <a:spLocks/>
          </p:cNvSpPr>
          <p:nvPr/>
        </p:nvSpPr>
        <p:spPr>
          <a:xfrm>
            <a:off x="1367998" y="1422372"/>
            <a:ext cx="6167010" cy="2154436"/>
          </a:xfrm>
          <a:prstGeom prst="rect">
            <a:avLst/>
          </a:prstGeom>
        </p:spPr>
        <p:txBody>
          <a:bodyPr vert="horz" wrap="square" lIns="0" tIns="0" rIns="0" bIns="0" rtlCol="0" anchor="t" anchorCtr="0">
            <a:spAutoFit/>
          </a:bodyPr>
          <a:lstStyle>
            <a:lvl1pPr algn="l" defTabSz="411480" rtl="0" eaLnBrk="1" latinLnBrk="0" hangingPunct="1">
              <a:spcBef>
                <a:spcPct val="0"/>
              </a:spcBef>
              <a:buNone/>
              <a:defRPr sz="2000" b="0" i="0" kern="1200">
                <a:solidFill>
                  <a:schemeClr val="tx1"/>
                </a:solidFill>
                <a:latin typeface="Georgia"/>
                <a:ea typeface="+mj-ea"/>
                <a:cs typeface="Georgia"/>
              </a:defRPr>
            </a:lvl1pPr>
          </a:lstStyle>
          <a:p>
            <a:r>
              <a:rPr lang="en-GB" dirty="0"/>
              <a:t>A good education is a strong foundation for a decent quality of life. Along with the skills we learn and develop, it inﬂuences our prospects for where we live and work, and for our health. </a:t>
            </a:r>
          </a:p>
          <a:p>
            <a:endParaRPr lang="en-GB"/>
          </a:p>
          <a:p>
            <a:r>
              <a:rPr lang="en-GB" i="1"/>
              <a:t>Infographics on education and health will be released later in 2026.</a:t>
            </a:r>
          </a:p>
        </p:txBody>
      </p:sp>
      <p:cxnSp>
        <p:nvCxnSpPr>
          <p:cNvPr id="10" name="Straight Connector 9">
            <a:extLst>
              <a:ext uri="{FF2B5EF4-FFF2-40B4-BE49-F238E27FC236}">
                <a16:creationId xmlns:a16="http://schemas.microsoft.com/office/drawing/2014/main" id="{0304C44E-BD52-C147-BBA1-3607BDEEC296}"/>
              </a:ext>
            </a:extLst>
          </p:cNvPr>
          <p:cNvCxnSpPr>
            <a:cxnSpLocks/>
          </p:cNvCxnSpPr>
          <p:nvPr/>
        </p:nvCxnSpPr>
        <p:spPr>
          <a:xfrm>
            <a:off x="1367998" y="4704596"/>
            <a:ext cx="7336089" cy="0"/>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3">
            <a:hlinkClick r:id="rId4"/>
            <a:extLst>
              <a:ext uri="{FF2B5EF4-FFF2-40B4-BE49-F238E27FC236}">
                <a16:creationId xmlns:a16="http://schemas.microsoft.com/office/drawing/2014/main" id="{EA0CEC03-C38C-6442-96C7-465E8C41EB22}"/>
              </a:ext>
            </a:extLst>
          </p:cNvPr>
          <p:cNvSpPr txBox="1">
            <a:spLocks/>
          </p:cNvSpPr>
          <p:nvPr/>
        </p:nvSpPr>
        <p:spPr>
          <a:xfrm>
            <a:off x="1368425" y="4893009"/>
            <a:ext cx="4794069" cy="101570"/>
          </a:xfrm>
          <a:prstGeom prst="rect">
            <a:avLst/>
          </a:prstGeom>
        </p:spPr>
        <p:txBody>
          <a:bodyPr vert="horz" lIns="0" tIns="0" rIns="0" bIns="0" rtlCol="0" anchor="b" anchorCtr="0"/>
          <a:lstStyle>
            <a:defPPr>
              <a:defRPr lang="en-US"/>
            </a:defPPr>
            <a:lvl1pPr marL="0" algn="l" defTabSz="457200" rtl="0" eaLnBrk="1" latinLnBrk="0" hangingPunct="1">
              <a:defRPr sz="945" kern="1200">
                <a:solidFill>
                  <a:schemeClr val="tx1"/>
                </a:solidFill>
                <a:latin typeface="Georgia"/>
                <a:ea typeface="+mn-ea"/>
                <a:cs typeface="Georgia"/>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tx2"/>
                </a:solidFill>
              </a:rPr>
              <a:t>www.health.org.uk</a:t>
            </a:r>
            <a:endParaRPr lang="en-US" sz="200">
              <a:solidFill>
                <a:schemeClr val="tx2"/>
              </a:solidFill>
            </a:endParaRPr>
          </a:p>
        </p:txBody>
      </p:sp>
      <p:pic>
        <p:nvPicPr>
          <p:cNvPr id="6" name="Picture 10">
            <a:extLst>
              <a:ext uri="{FF2B5EF4-FFF2-40B4-BE49-F238E27FC236}">
                <a16:creationId xmlns:a16="http://schemas.microsoft.com/office/drawing/2014/main" id="{0E445A16-406A-686F-4375-385F49F395A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60000" y="545982"/>
            <a:ext cx="638998" cy="638998"/>
          </a:xfrm>
          <a:prstGeom prst="rect">
            <a:avLst/>
          </a:prstGeom>
        </p:spPr>
      </p:pic>
    </p:spTree>
    <p:custDataLst>
      <p:tags r:id="rId1"/>
    </p:custDataLst>
    <p:extLst>
      <p:ext uri="{BB962C8B-B14F-4D97-AF65-F5344CB8AC3E}">
        <p14:creationId xmlns:p14="http://schemas.microsoft.com/office/powerpoint/2010/main" val="264279192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GB">
                <a:solidFill>
                  <a:schemeClr val="tx2"/>
                </a:solidFill>
                <a:hlinkClick r:id="rId3"/>
              </a:rPr>
              <a:t>www.health.org.uk</a:t>
            </a:r>
            <a:endParaRPr lang="en-US">
              <a:solidFill>
                <a:schemeClr val="tx2"/>
              </a:solidFill>
              <a:hlinkClick r:id="rId3"/>
            </a:endParaRPr>
          </a:p>
        </p:txBody>
      </p:sp>
    </p:spTree>
    <p:extLst>
      <p:ext uri="{BB962C8B-B14F-4D97-AF65-F5344CB8AC3E}">
        <p14:creationId xmlns:p14="http://schemas.microsoft.com/office/powerpoint/2010/main" val="3855159540"/>
      </p:ext>
    </p:extLst>
  </p:cSld>
  <p:clrMapOvr>
    <a:masterClrMapping/>
  </p:clrMapOvr>
  <mc:AlternateContent xmlns:mc="http://schemas.openxmlformats.org/markup-compatibility/2006" xmlns:p14="http://schemas.microsoft.com/office/powerpoint/2010/main">
    <mc:Choice Requires="p14">
      <p:transition spd="slow" p14:dur="1125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POWERPOINT TEMPLATE" val="UHbwlija"/>
  <p:tag name="ARTICULATE_SLIDE_THUMBNAIL_REFRESH" val="1"/>
  <p:tag name="ARTICULATE_SLIDE_COUNT" val="5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owerPoint Template">
  <a:themeElements>
    <a:clrScheme name="Custom 1">
      <a:dk1>
        <a:srgbClr val="1C1C1C"/>
      </a:dk1>
      <a:lt1>
        <a:srgbClr val="FFFFFF"/>
      </a:lt1>
      <a:dk2>
        <a:srgbClr val="DD0031"/>
      </a:dk2>
      <a:lt2>
        <a:srgbClr val="E2DFD8"/>
      </a:lt2>
      <a:accent1>
        <a:srgbClr val="999390"/>
      </a:accent1>
      <a:accent2>
        <a:srgbClr val="EE9B90"/>
      </a:accent2>
      <a:accent3>
        <a:srgbClr val="9D8CB1"/>
      </a:accent3>
      <a:accent4>
        <a:srgbClr val="8BC68F"/>
      </a:accent4>
      <a:accent5>
        <a:srgbClr val="FFE996"/>
      </a:accent5>
      <a:accent6>
        <a:srgbClr val="A6D7D3"/>
      </a:accent6>
      <a:hlink>
        <a:srgbClr val="1C1C1C"/>
      </a:hlink>
      <a:folHlink>
        <a:srgbClr val="1C1C1C"/>
      </a:folHlink>
    </a:clrScheme>
    <a:fontScheme name="The Health Foundatio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t"/>
      <a:lstStyle>
        <a:defPPr algn="l">
          <a:defRPr sz="3000">
            <a:solidFill>
              <a:schemeClr val="accent1"/>
            </a:solidFill>
            <a:latin typeface="Univers LT Std 65 Bold"/>
            <a:cs typeface="Univers LT Std 65 Bold"/>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rgbClr val="A6D7D3"/>
        </a:solidFill>
      </a:spPr>
      <a:bodyPr wrap="square" rtlCol="0">
        <a:noAutofit/>
      </a:bodyPr>
      <a:lstStyle>
        <a:defPPr>
          <a:defRPr sz="1400">
            <a:solidFill>
              <a:srgbClr val="FFFFFF"/>
            </a:solidFill>
            <a:latin typeface="+mj-lt"/>
          </a:defRPr>
        </a:defPPr>
      </a:lstStyle>
    </a:txDef>
  </a:objectDefaults>
  <a:extraClrSchemeLst/>
  <a:extLst>
    <a:ext uri="{05A4C25C-085E-4340-85A3-A5531E510DB2}">
      <thm15:themeFamily xmlns:thm15="http://schemas.microsoft.com/office/thememl/2012/main" name="Healthy Lives _V03.1.potx" id="{AA0A8018-0A70-48B9-A3FF-D82C68CA2AD7}" vid="{8D9D1C48-B9A2-495A-839F-6B37107FC7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DFC5DADAC6F34DA137ADB9055544AC" ma:contentTypeVersion="15" ma:contentTypeDescription="Create a new document." ma:contentTypeScope="" ma:versionID="d5a54b7ec075a34e2b67cc4ea222e8bd">
  <xsd:schema xmlns:xsd="http://www.w3.org/2001/XMLSchema" xmlns:xs="http://www.w3.org/2001/XMLSchema" xmlns:p="http://schemas.microsoft.com/office/2006/metadata/properties" xmlns:ns2="fe0f16b0-acda-4a76-94ba-0cd5664237f9" xmlns:ns3="744f2d2f-5979-4329-97ca-d1c2f9cdd261" xmlns:ns4="c8a5855d-a9a9-44b4-8d1f-bf84e3fcd13a" targetNamespace="http://schemas.microsoft.com/office/2006/metadata/properties" ma:root="true" ma:fieldsID="318c0b77e0283e1e72edc29fefff6c71" ns2:_="" ns3:_="" ns4:_="">
    <xsd:import namespace="fe0f16b0-acda-4a76-94ba-0cd5664237f9"/>
    <xsd:import namespace="744f2d2f-5979-4329-97ca-d1c2f9cdd261"/>
    <xsd:import namespace="c8a5855d-a9a9-44b4-8d1f-bf84e3fcd13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SearchProperties" minOccurs="0"/>
                <xsd:element ref="ns2:MediaLengthInSecond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0f16b0-acda-4a76-94ba-0cd5664237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1a14c2c-79dc-4c20-a3ee-d5d78c7fdee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44f2d2f-5979-4329-97ca-d1c2f9cdd26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8a5855d-a9a9-44b4-8d1f-bf84e3fcd13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a44d4a0-6082-4ddc-ad7b-05f47b1ca72a}" ma:internalName="TaxCatchAll" ma:showField="CatchAllData" ma:web="957f75c2-28f1-43ba-a3c8-dd78ffc7cc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8a5855d-a9a9-44b4-8d1f-bf84e3fcd13a" xsi:nil="true"/>
    <lcf76f155ced4ddcb4097134ff3c332f xmlns="fe0f16b0-acda-4a76-94ba-0cd5664237f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60A9DB-1297-46BF-A23C-C7F3800D58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0f16b0-acda-4a76-94ba-0cd5664237f9"/>
    <ds:schemaRef ds:uri="744f2d2f-5979-4329-97ca-d1c2f9cdd261"/>
    <ds:schemaRef ds:uri="c8a5855d-a9a9-44b4-8d1f-bf84e3fcd1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986F8B-8D4B-4A24-9C9A-EDBD78B27F70}">
  <ds:schemaRefs>
    <ds:schemaRef ds:uri="http://schemas.microsoft.com/office/2006/metadata/properties"/>
    <ds:schemaRef ds:uri="http://schemas.microsoft.com/office/2006/documentManagement/types"/>
    <ds:schemaRef ds:uri="744f2d2f-5979-4329-97ca-d1c2f9cdd261"/>
    <ds:schemaRef ds:uri="http://purl.org/dc/terms/"/>
    <ds:schemaRef ds:uri="fe0f16b0-acda-4a76-94ba-0cd5664237f9"/>
    <ds:schemaRef ds:uri="http://purl.org/dc/dcmitype/"/>
    <ds:schemaRef ds:uri="http://schemas.microsoft.com/office/infopath/2007/PartnerControls"/>
    <ds:schemaRef ds:uri="c8a5855d-a9a9-44b4-8d1f-bf84e3fcd13a"/>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44443BD8-5F31-43EA-93D4-95D6F4F5AB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4685</Words>
  <Application>Microsoft Office PowerPoint</Application>
  <PresentationFormat>On-screen Show (16:9)</PresentationFormat>
  <Paragraphs>501</Paragraphs>
  <Slides>58</Slides>
  <Notes>55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Georgia</vt:lpstr>
      <vt:lpstr>Linotype Univers</vt:lpstr>
      <vt:lpstr>Wingdings</vt:lpstr>
      <vt:lpstr>PowerPoint Template</vt:lpstr>
      <vt:lpstr>The building blocks of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Microsoft Office User</dc:creator>
  <cp:lastModifiedBy>Shannon Sperl</cp:lastModifiedBy>
  <cp:revision>27</cp:revision>
  <cp:lastPrinted>2018-02-04T20:34:55Z</cp:lastPrinted>
  <dcterms:created xsi:type="dcterms:W3CDTF">2018-01-22T16:35:37Z</dcterms:created>
  <dcterms:modified xsi:type="dcterms:W3CDTF">2026-04-20T17:00:24Z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A7A29E5D-25CF-4CD5-8665-F0ADAD743CD5</vt:lpwstr>
  </property>
  <property fmtid="{D5CDD505-2E9C-101B-9397-08002B2CF9AE}" pid="3" name="ArticulatePath">
    <vt:lpwstr>https://brandethoslondon-my.sharepoint.com/personal/peter_brandethos_co_uk/Documents/Health_Foundation,_The/Healthy_Lives_infographics/Healthy Lives _V03.1</vt:lpwstr>
  </property>
  <property fmtid="{D5CDD505-2E9C-101B-9397-08002B2CF9AE}" pid="4" name="ContentTypeId">
    <vt:lpwstr>0x010100B6DFC5DADAC6F34DA137ADB9055544AC</vt:lpwstr>
  </property>
  <property fmtid="{D5CDD505-2E9C-101B-9397-08002B2CF9AE}" pid="5" name="MediaServiceImageTags">
    <vt:lpwstr/>
  </property>
</Properties>
</file>